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80" r:id="rId16"/>
    <p:sldId id="269" r:id="rId17"/>
    <p:sldId id="270" r:id="rId18"/>
    <p:sldId id="271" r:id="rId19"/>
    <p:sldId id="272" r:id="rId20"/>
    <p:sldId id="273" r:id="rId21"/>
    <p:sldId id="274" r:id="rId22"/>
    <p:sldId id="275" r:id="rId23"/>
    <p:sldId id="276" r:id="rId24"/>
    <p:sldId id="278" r:id="rId25"/>
    <p:sldId id="277"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Helvetica Neue" panose="02000503000000020004" pitchFamily="2" charset="0"/>
      <p:regular r:id="rId32"/>
      <p:bold r:id="rId33"/>
      <p:italic r:id="rId34"/>
      <p:boldItalic r:id="rId35"/>
    </p:embeddedFont>
    <p:embeddedFont>
      <p:font typeface="Helvetica Neue Light" panose="02000403000000020004" pitchFamily="2" charset="0"/>
      <p:regular r:id="rId36"/>
      <p:bold r:id="rId37"/>
      <p:italic r:id="rId38"/>
      <p:boldItalic r:id="rId39"/>
    </p:embeddedFont>
    <p:embeddedFont>
      <p:font typeface="Montserrat" pitchFamily="2"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0EA3B3-0E8C-C64A-9848-4B2BC453D76E}" v="6" dt="2022-04-30T02:26:35.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8"/>
    <p:restoredTop sz="94719"/>
  </p:normalViewPr>
  <p:slideViewPr>
    <p:cSldViewPr snapToGrid="0">
      <p:cViewPr varScale="1">
        <p:scale>
          <a:sx n="201" d="100"/>
          <a:sy n="201" d="100"/>
        </p:scale>
        <p:origin x="208"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Chhabra" userId="598e0514-bef3-4e71-b6aa-f2edd6441cff" providerId="ADAL" clId="{640EA3B3-0E8C-C64A-9848-4B2BC453D76E}"/>
    <pc:docChg chg="custSel addSld modSld">
      <pc:chgData name="Aniket Chhabra" userId="598e0514-bef3-4e71-b6aa-f2edd6441cff" providerId="ADAL" clId="{640EA3B3-0E8C-C64A-9848-4B2BC453D76E}" dt="2022-04-30T05:30:07.806" v="14" actId="14100"/>
      <pc:docMkLst>
        <pc:docMk/>
      </pc:docMkLst>
      <pc:sldChg chg="addSp delSp modNotes">
        <pc:chgData name="Aniket Chhabra" userId="598e0514-bef3-4e71-b6aa-f2edd6441cff" providerId="ADAL" clId="{640EA3B3-0E8C-C64A-9848-4B2BC453D76E}" dt="2022-04-30T02:21:26.183" v="1"/>
        <pc:sldMkLst>
          <pc:docMk/>
          <pc:sldMk cId="0" sldId="268"/>
        </pc:sldMkLst>
        <pc:picChg chg="add del">
          <ac:chgData name="Aniket Chhabra" userId="598e0514-bef3-4e71-b6aa-f2edd6441cff" providerId="ADAL" clId="{640EA3B3-0E8C-C64A-9848-4B2BC453D76E}" dt="2022-04-30T02:21:26.183" v="1"/>
          <ac:picMkLst>
            <pc:docMk/>
            <pc:sldMk cId="0" sldId="268"/>
            <ac:picMk id="2" creationId="{5EEBDEFA-EA55-23F6-476D-F1A0FB7B9968}"/>
          </ac:picMkLst>
        </pc:picChg>
      </pc:sldChg>
      <pc:sldChg chg="addSp modSp new mod">
        <pc:chgData name="Aniket Chhabra" userId="598e0514-bef3-4e71-b6aa-f2edd6441cff" providerId="ADAL" clId="{640EA3B3-0E8C-C64A-9848-4B2BC453D76E}" dt="2022-04-30T05:30:07.806" v="14" actId="14100"/>
        <pc:sldMkLst>
          <pc:docMk/>
          <pc:sldMk cId="4095717307" sldId="279"/>
        </pc:sldMkLst>
        <pc:picChg chg="add mod">
          <ac:chgData name="Aniket Chhabra" userId="598e0514-bef3-4e71-b6aa-f2edd6441cff" providerId="ADAL" clId="{640EA3B3-0E8C-C64A-9848-4B2BC453D76E}" dt="2022-04-30T05:30:07.806" v="14" actId="14100"/>
          <ac:picMkLst>
            <pc:docMk/>
            <pc:sldMk cId="4095717307" sldId="279"/>
            <ac:picMk id="4" creationId="{ABC1F0E7-6B4E-911D-2965-A4437D49C3DF}"/>
          </ac:picMkLst>
        </pc:picChg>
      </pc:sldChg>
      <pc:sldChg chg="addSp delSp new mod">
        <pc:chgData name="Aniket Chhabra" userId="598e0514-bef3-4e71-b6aa-f2edd6441cff" providerId="ADAL" clId="{640EA3B3-0E8C-C64A-9848-4B2BC453D76E}" dt="2022-04-30T02:26:35.766" v="9"/>
        <pc:sldMkLst>
          <pc:docMk/>
          <pc:sldMk cId="1488314589" sldId="280"/>
        </pc:sldMkLst>
        <pc:spChg chg="del">
          <ac:chgData name="Aniket Chhabra" userId="598e0514-bef3-4e71-b6aa-f2edd6441cff" providerId="ADAL" clId="{640EA3B3-0E8C-C64A-9848-4B2BC453D76E}" dt="2022-04-30T02:26:34.934" v="8" actId="478"/>
          <ac:spMkLst>
            <pc:docMk/>
            <pc:sldMk cId="1488314589" sldId="280"/>
            <ac:spMk id="2" creationId="{FE296EB2-2A0E-265A-2D9E-E1AE8BC73C3B}"/>
          </ac:spMkLst>
        </pc:spChg>
        <pc:spChg chg="del">
          <ac:chgData name="Aniket Chhabra" userId="598e0514-bef3-4e71-b6aa-f2edd6441cff" providerId="ADAL" clId="{640EA3B3-0E8C-C64A-9848-4B2BC453D76E}" dt="2022-04-30T02:26:34.934" v="8" actId="478"/>
          <ac:spMkLst>
            <pc:docMk/>
            <pc:sldMk cId="1488314589" sldId="280"/>
            <ac:spMk id="3" creationId="{E03BF370-8919-A32D-4343-0A51DC8C3475}"/>
          </ac:spMkLst>
        </pc:spChg>
        <pc:picChg chg="add del">
          <ac:chgData name="Aniket Chhabra" userId="598e0514-bef3-4e71-b6aa-f2edd6441cff" providerId="ADAL" clId="{640EA3B3-0E8C-C64A-9848-4B2BC453D76E}" dt="2022-04-30T02:26:32.241" v="7"/>
          <ac:picMkLst>
            <pc:docMk/>
            <pc:sldMk cId="1488314589" sldId="280"/>
            <ac:picMk id="4" creationId="{25EFDE11-F86C-D711-33D7-20466A7AE4A3}"/>
          </ac:picMkLst>
        </pc:picChg>
        <pc:picChg chg="add">
          <ac:chgData name="Aniket Chhabra" userId="598e0514-bef3-4e71-b6aa-f2edd6441cff" providerId="ADAL" clId="{640EA3B3-0E8C-C64A-9848-4B2BC453D76E}" dt="2022-04-30T02:26:35.766" v="9"/>
          <ac:picMkLst>
            <pc:docMk/>
            <pc:sldMk cId="1488314589" sldId="280"/>
            <ac:picMk id="5" creationId="{97F40B3E-A297-8697-3004-7F7A41D8AB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4d2819e7df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4d2819e7df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48d712b7a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48d712b7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48d712b7a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48d712b7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48d712b7a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48d712b7a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48d712b7a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48d712b7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8d712b7a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48d712b7a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48d712b7a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648d712b7a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48d712b7a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48d712b7a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48d712b7a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48d712b7a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48d712b7a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48d712b7a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48d712b7a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648d712b7a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3bff4f6ce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3bff4f6ce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48d712b7a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48d712b7a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48d712b7a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48d712b7a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648d712b7a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648d712b7a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3bff4f6ce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3bff4f6ce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46343f2b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46343f2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48d712b7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48d712b7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48d712b7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48d712b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48d712b7a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48d712b7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8d712b7a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48d712b7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48d712b7a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48d712b7a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example.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365F91"/>
              </a:buClr>
              <a:buSzPts val="5200"/>
              <a:buFont typeface="Helvetica Neue Light"/>
              <a:buNone/>
              <a:defRPr sz="5200">
                <a:solidFill>
                  <a:srgbClr val="365F91"/>
                </a:solidFill>
                <a:latin typeface="Helvetica Neue Light"/>
                <a:ea typeface="Helvetica Neue Light"/>
                <a:cs typeface="Helvetica Neue Light"/>
                <a:sym typeface="Helvetica Neue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39BE5"/>
              </a:buClr>
              <a:buSzPts val="2800"/>
              <a:buNone/>
              <a:defRPr sz="2800">
                <a:solidFill>
                  <a:srgbClr val="039BE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2"/>
          <p:cNvSpPr txBox="1">
            <a:spLocks noGrp="1"/>
          </p:cNvSpPr>
          <p:nvPr>
            <p:ph type="body" idx="1"/>
          </p:nvPr>
        </p:nvSpPr>
        <p:spPr>
          <a:xfrm>
            <a:off x="0" y="4938900"/>
            <a:ext cx="5998800" cy="204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600"/>
              <a:buNone/>
              <a:defRPr sz="600" i="1">
                <a:solidFill>
                  <a:schemeClr val="dk1"/>
                </a:solidFill>
              </a:defRPr>
            </a:lvl1pPr>
          </a:lstStyle>
          <a:p>
            <a:endParaRPr/>
          </a:p>
        </p:txBody>
      </p:sp>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 you slide">
  <p:cSld name="CUSTOM">
    <p:spTree>
      <p:nvGrpSpPr>
        <p:cNvPr id="1" name="Shape 55"/>
        <p:cNvGrpSpPr/>
        <p:nvPr/>
      </p:nvGrpSpPr>
      <p:grpSpPr>
        <a:xfrm>
          <a:off x="0" y="0"/>
          <a:ext cx="0" cy="0"/>
          <a:chOff x="0" y="0"/>
          <a:chExt cx="0" cy="0"/>
        </a:xfrm>
      </p:grpSpPr>
      <p:sp>
        <p:nvSpPr>
          <p:cNvPr id="56" name="Google Shape;56;p15"/>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a:solidFill>
                  <a:srgbClr val="365F91"/>
                </a:solidFill>
                <a:latin typeface="Helvetica Neue"/>
                <a:ea typeface="Helvetica Neue"/>
                <a:cs typeface="Helvetica Neue"/>
                <a:sym typeface="Helvetica Neue"/>
              </a:rPr>
              <a:t>Thank</a:t>
            </a:r>
            <a:r>
              <a:rPr lang="en" sz="5200">
                <a:solidFill>
                  <a:srgbClr val="000000"/>
                </a:solidFill>
                <a:latin typeface="Helvetica Neue"/>
                <a:ea typeface="Helvetica Neue"/>
                <a:cs typeface="Helvetica Neue"/>
                <a:sym typeface="Helvetica Neue"/>
              </a:rPr>
              <a:t> </a:t>
            </a:r>
            <a:r>
              <a:rPr lang="en" sz="5200">
                <a:solidFill>
                  <a:srgbClr val="039BE5"/>
                </a:solidFill>
                <a:latin typeface="Helvetica Neue Light"/>
                <a:ea typeface="Helvetica Neue Light"/>
                <a:cs typeface="Helvetica Neue Light"/>
                <a:sym typeface="Helvetica Neue Light"/>
              </a:rPr>
              <a:t>you!</a:t>
            </a:r>
            <a:r>
              <a:rPr lang="en" sz="5200">
                <a:solidFill>
                  <a:srgbClr val="000000"/>
                </a:solidFill>
                <a:latin typeface="Helvetica Neue"/>
                <a:ea typeface="Helvetica Neue"/>
                <a:cs typeface="Helvetica Neue"/>
                <a:sym typeface="Helvetica Neue"/>
              </a:rPr>
              <a:t> </a:t>
            </a:r>
            <a:r>
              <a:rPr lang="en" sz="5200">
                <a:solidFill>
                  <a:srgbClr val="999999"/>
                </a:solidFill>
                <a:latin typeface="Helvetica Neue Light"/>
                <a:ea typeface="Helvetica Neue Light"/>
                <a:cs typeface="Helvetica Neue Light"/>
                <a:sym typeface="Helvetica Neue Light"/>
              </a:rPr>
              <a:t>:)</a:t>
            </a:r>
            <a:endParaRPr sz="5200">
              <a:solidFill>
                <a:srgbClr val="999999"/>
              </a:solidFill>
              <a:latin typeface="Helvetica Neue Light"/>
              <a:ea typeface="Helvetica Neue Light"/>
              <a:cs typeface="Helvetica Neue Light"/>
              <a:sym typeface="Helvetica Neue Light"/>
            </a:endParaRPr>
          </a:p>
        </p:txBody>
      </p:sp>
      <p:sp>
        <p:nvSpPr>
          <p:cNvPr id="57" name="Google Shape;57;p15"/>
          <p:cNvSpPr txBo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595959"/>
                </a:solidFill>
                <a:latin typeface="Helvetica Neue"/>
                <a:ea typeface="Helvetica Neue"/>
                <a:cs typeface="Helvetica Neue"/>
                <a:sym typeface="Helvetica Neue"/>
              </a:rPr>
              <a:t>Questions are always welcome</a:t>
            </a:r>
            <a:endParaRPr sz="2800">
              <a:solidFill>
                <a:srgbClr val="595959"/>
              </a:solidFill>
              <a:latin typeface="Helvetica Neue"/>
              <a:ea typeface="Helvetica Neue"/>
              <a:cs typeface="Helvetica Neue"/>
              <a:sym typeface="Helvetica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
        <p:cNvGrpSpPr/>
        <p:nvPr/>
      </p:nvGrpSpPr>
      <p:grpSpPr>
        <a:xfrm>
          <a:off x="0" y="0"/>
          <a:ext cx="0" cy="0"/>
          <a:chOff x="0" y="0"/>
          <a:chExt cx="0" cy="0"/>
        </a:xfrm>
      </p:grpSpPr>
      <p:sp>
        <p:nvSpPr>
          <p:cNvPr id="16" name="Google Shape;16;p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4473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311700" y="2210400"/>
            <a:ext cx="8520600" cy="72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65F91"/>
              </a:buClr>
              <a:buSzPts val="3600"/>
              <a:buNone/>
              <a:defRPr sz="3600" b="1">
                <a:solidFill>
                  <a:srgbClr val="365F9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urce only">
  <p:cSld name="CUSTOM_1">
    <p:spTree>
      <p:nvGrpSpPr>
        <p:cNvPr id="1" name="Shape 28"/>
        <p:cNvGrpSpPr/>
        <p:nvPr/>
      </p:nvGrpSpPr>
      <p:grpSpPr>
        <a:xfrm>
          <a:off x="0" y="0"/>
          <a:ext cx="0" cy="0"/>
          <a:chOff x="0" y="0"/>
          <a:chExt cx="0" cy="0"/>
        </a:xfrm>
      </p:grpSpPr>
      <p:sp>
        <p:nvSpPr>
          <p:cNvPr id="29" name="Google Shape;29;p7"/>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Images and text source: </a:t>
            </a:r>
            <a:r>
              <a:rPr lang="en" sz="600" i="1" u="sng">
                <a:solidFill>
                  <a:srgbClr val="365F91"/>
                </a:solidFill>
                <a:latin typeface="Helvetica Neue"/>
                <a:ea typeface="Helvetica Neue"/>
                <a:cs typeface="Helvetica Neue"/>
                <a:sym typeface="Helvetica Neue"/>
                <a:hlinkClick r:id="rId2"/>
              </a:rPr>
              <a:t>enter source name here</a:t>
            </a:r>
            <a:endParaRPr sz="600" i="1">
              <a:solidFill>
                <a:srgbClr val="365F91"/>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with source">
  <p:cSld name="TITLE_ONLY_1">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Helvetica Neue"/>
              <a:buChar char="●"/>
              <a:defRPr sz="1800">
                <a:solidFill>
                  <a:schemeClr val="dk2"/>
                </a:solidFill>
                <a:latin typeface="Helvetica Neue"/>
                <a:ea typeface="Helvetica Neue"/>
                <a:cs typeface="Helvetica Neue"/>
                <a:sym typeface="Helvetica Neue"/>
              </a:defRPr>
            </a:lvl1pPr>
            <a:lvl2pPr marL="914400" lvl="1"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marL="1371600" lvl="2"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3pPr>
            <a:lvl4pPr marL="1828800" lvl="3"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4pPr>
            <a:lvl5pPr marL="2286000" lvl="4"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marL="2743200" lvl="5"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marL="3200400" lvl="6"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marL="3657600" lvl="7"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marL="4114800" lvl="8" indent="-317500">
              <a:lnSpc>
                <a:spcPct val="115000"/>
              </a:lnSpc>
              <a:spcBef>
                <a:spcPts val="1600"/>
              </a:spcBef>
              <a:spcAft>
                <a:spcPts val="160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7">
            <a:alphaModFix/>
          </a:blip>
          <a:stretch>
            <a:fillRect/>
          </a:stretch>
        </p:blipFill>
        <p:spPr>
          <a:xfrm>
            <a:off x="7628481" y="143219"/>
            <a:ext cx="1321960" cy="259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Week 5</a:t>
            </a:r>
            <a:endParaRPr dirty="0"/>
          </a:p>
        </p:txBody>
      </p:sp>
      <p:sp>
        <p:nvSpPr>
          <p:cNvPr id="63" name="Google Shape;63;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Natural Language Preprocessing</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translation</a:t>
            </a:r>
            <a:endParaRPr/>
          </a:p>
        </p:txBody>
      </p:sp>
      <p:sp>
        <p:nvSpPr>
          <p:cNvPr id="179" name="Google Shape;17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Sequence input and sequence output (e.g. Machine Translation: an RNN reads a sentence in English and then outputs a sentence in French)</a:t>
            </a:r>
            <a:endParaRPr/>
          </a:p>
          <a:p>
            <a:pPr marL="457200" lvl="0" indent="-342900" algn="l" rtl="0">
              <a:spcBef>
                <a:spcPts val="0"/>
              </a:spcBef>
              <a:spcAft>
                <a:spcPts val="0"/>
              </a:spcAft>
              <a:buSzPts val="1800"/>
              <a:buChar char="●"/>
            </a:pPr>
            <a:r>
              <a:rPr lang="en"/>
              <a:t>It is a many-to-many task</a:t>
            </a:r>
            <a:endParaRPr/>
          </a:p>
        </p:txBody>
      </p:sp>
      <p:pic>
        <p:nvPicPr>
          <p:cNvPr id="180" name="Google Shape;180;p25"/>
          <p:cNvPicPr preferRelativeResize="0"/>
          <p:nvPr/>
        </p:nvPicPr>
        <p:blipFill>
          <a:blip r:embed="rId3">
            <a:alphaModFix/>
          </a:blip>
          <a:stretch>
            <a:fillRect/>
          </a:stretch>
        </p:blipFill>
        <p:spPr>
          <a:xfrm>
            <a:off x="3462338" y="2312213"/>
            <a:ext cx="2219325" cy="237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cxnSp>
        <p:nvCxnSpPr>
          <p:cNvPr id="185" name="Google Shape;185;p26"/>
          <p:cNvCxnSpPr>
            <a:endCxn id="186" idx="2"/>
          </p:cNvCxnSpPr>
          <p:nvPr/>
        </p:nvCxnSpPr>
        <p:spPr>
          <a:xfrm rot="-5400000" flipH="1">
            <a:off x="4760238" y="2916588"/>
            <a:ext cx="1739400" cy="630600"/>
          </a:xfrm>
          <a:prstGeom prst="bentConnector3">
            <a:avLst>
              <a:gd name="adj1" fmla="val 113690"/>
            </a:avLst>
          </a:prstGeom>
          <a:noFill/>
          <a:ln w="19050" cap="flat" cmpd="sng">
            <a:solidFill>
              <a:srgbClr val="7F7F7F"/>
            </a:solidFill>
            <a:prstDash val="solid"/>
            <a:round/>
            <a:headEnd type="none" w="sm" len="sm"/>
            <a:tailEnd type="stealth" w="med" len="med"/>
          </a:ln>
        </p:spPr>
      </p:cxnSp>
      <p:sp>
        <p:nvSpPr>
          <p:cNvPr id="187" name="Google Shape;18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translation</a:t>
            </a:r>
            <a:endParaRPr/>
          </a:p>
        </p:txBody>
      </p:sp>
      <p:sp>
        <p:nvSpPr>
          <p:cNvPr id="188" name="Google Shape;188;p26"/>
          <p:cNvSpPr txBox="1">
            <a:spLocks noGrp="1"/>
          </p:cNvSpPr>
          <p:nvPr>
            <p:ph type="body" idx="1"/>
          </p:nvPr>
        </p:nvSpPr>
        <p:spPr>
          <a:xfrm>
            <a:off x="311700" y="1152475"/>
            <a:ext cx="8520600" cy="708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One could also feed in the output to the next instance input to predict a coherent structure</a:t>
            </a:r>
            <a:endParaRPr/>
          </a:p>
        </p:txBody>
      </p:sp>
      <p:sp>
        <p:nvSpPr>
          <p:cNvPr id="189" name="Google Shape;189;p26"/>
          <p:cNvSpPr/>
          <p:nvPr/>
        </p:nvSpPr>
        <p:spPr>
          <a:xfrm>
            <a:off x="1761331" y="2976506"/>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90" name="Google Shape;190;p26"/>
          <p:cNvSpPr/>
          <p:nvPr/>
        </p:nvSpPr>
        <p:spPr>
          <a:xfrm>
            <a:off x="2415137" y="2976506"/>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91" name="Google Shape;191;p26"/>
          <p:cNvSpPr/>
          <p:nvPr/>
        </p:nvSpPr>
        <p:spPr>
          <a:xfrm>
            <a:off x="3068941" y="2976506"/>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92" name="Google Shape;192;p26"/>
          <p:cNvSpPr/>
          <p:nvPr/>
        </p:nvSpPr>
        <p:spPr>
          <a:xfrm>
            <a:off x="3722747" y="2976506"/>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93" name="Google Shape;193;p26"/>
          <p:cNvSpPr/>
          <p:nvPr/>
        </p:nvSpPr>
        <p:spPr>
          <a:xfrm>
            <a:off x="4376551" y="2976506"/>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cxnSp>
        <p:nvCxnSpPr>
          <p:cNvPr id="194" name="Google Shape;194;p26"/>
          <p:cNvCxnSpPr>
            <a:stCxn id="189" idx="3"/>
            <a:endCxn id="190" idx="1"/>
          </p:cNvCxnSpPr>
          <p:nvPr/>
        </p:nvCxnSpPr>
        <p:spPr>
          <a:xfrm>
            <a:off x="2254531" y="3198656"/>
            <a:ext cx="160500" cy="0"/>
          </a:xfrm>
          <a:prstGeom prst="straightConnector1">
            <a:avLst/>
          </a:prstGeom>
          <a:noFill/>
          <a:ln w="19050" cap="flat" cmpd="sng">
            <a:solidFill>
              <a:srgbClr val="0070C0"/>
            </a:solidFill>
            <a:prstDash val="solid"/>
            <a:round/>
            <a:headEnd type="none" w="sm" len="sm"/>
            <a:tailEnd type="stealth" w="med" len="med"/>
          </a:ln>
        </p:spPr>
      </p:cxnSp>
      <p:cxnSp>
        <p:nvCxnSpPr>
          <p:cNvPr id="195" name="Google Shape;195;p26"/>
          <p:cNvCxnSpPr/>
          <p:nvPr/>
        </p:nvCxnSpPr>
        <p:spPr>
          <a:xfrm>
            <a:off x="2920459" y="3194221"/>
            <a:ext cx="160500" cy="0"/>
          </a:xfrm>
          <a:prstGeom prst="straightConnector1">
            <a:avLst/>
          </a:prstGeom>
          <a:noFill/>
          <a:ln w="19050" cap="flat" cmpd="sng">
            <a:solidFill>
              <a:srgbClr val="0070C0"/>
            </a:solidFill>
            <a:prstDash val="solid"/>
            <a:round/>
            <a:headEnd type="none" w="sm" len="sm"/>
            <a:tailEnd type="stealth" w="med" len="med"/>
          </a:ln>
        </p:spPr>
      </p:cxnSp>
      <p:cxnSp>
        <p:nvCxnSpPr>
          <p:cNvPr id="196" name="Google Shape;196;p26"/>
          <p:cNvCxnSpPr/>
          <p:nvPr/>
        </p:nvCxnSpPr>
        <p:spPr>
          <a:xfrm>
            <a:off x="3574264" y="3194221"/>
            <a:ext cx="160500" cy="0"/>
          </a:xfrm>
          <a:prstGeom prst="straightConnector1">
            <a:avLst/>
          </a:prstGeom>
          <a:noFill/>
          <a:ln w="19050" cap="flat" cmpd="sng">
            <a:solidFill>
              <a:srgbClr val="0070C0"/>
            </a:solidFill>
            <a:prstDash val="solid"/>
            <a:round/>
            <a:headEnd type="none" w="sm" len="sm"/>
            <a:tailEnd type="stealth" w="med" len="med"/>
          </a:ln>
        </p:spPr>
      </p:cxnSp>
      <p:cxnSp>
        <p:nvCxnSpPr>
          <p:cNvPr id="197" name="Google Shape;197;p26"/>
          <p:cNvCxnSpPr/>
          <p:nvPr/>
        </p:nvCxnSpPr>
        <p:spPr>
          <a:xfrm>
            <a:off x="4225879" y="3198756"/>
            <a:ext cx="160500" cy="0"/>
          </a:xfrm>
          <a:prstGeom prst="straightConnector1">
            <a:avLst/>
          </a:prstGeom>
          <a:noFill/>
          <a:ln w="19050" cap="flat" cmpd="sng">
            <a:solidFill>
              <a:srgbClr val="0070C0"/>
            </a:solidFill>
            <a:prstDash val="solid"/>
            <a:round/>
            <a:headEnd type="none" w="sm" len="sm"/>
            <a:tailEnd type="stealth" w="med" len="med"/>
          </a:ln>
        </p:spPr>
      </p:cxnSp>
      <p:sp>
        <p:nvSpPr>
          <p:cNvPr id="198" name="Google Shape;198;p26"/>
          <p:cNvSpPr txBox="1"/>
          <p:nvPr/>
        </p:nvSpPr>
        <p:spPr>
          <a:xfrm>
            <a:off x="4502504" y="2353880"/>
            <a:ext cx="2550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मैं</a:t>
            </a:r>
            <a:endParaRPr sz="1400">
              <a:solidFill>
                <a:srgbClr val="000000"/>
              </a:solidFill>
              <a:latin typeface="Calibri"/>
              <a:ea typeface="Calibri"/>
              <a:cs typeface="Calibri"/>
              <a:sym typeface="Calibri"/>
            </a:endParaRPr>
          </a:p>
        </p:txBody>
      </p:sp>
      <p:cxnSp>
        <p:nvCxnSpPr>
          <p:cNvPr id="199" name="Google Shape;199;p26"/>
          <p:cNvCxnSpPr/>
          <p:nvPr/>
        </p:nvCxnSpPr>
        <p:spPr>
          <a:xfrm rot="10800000">
            <a:off x="4632963" y="2661650"/>
            <a:ext cx="0" cy="303900"/>
          </a:xfrm>
          <a:prstGeom prst="straightConnector1">
            <a:avLst/>
          </a:prstGeom>
          <a:noFill/>
          <a:ln w="19050" cap="flat" cmpd="sng">
            <a:solidFill>
              <a:srgbClr val="4A7DBA"/>
            </a:solidFill>
            <a:prstDash val="solid"/>
            <a:round/>
            <a:headEnd type="none" w="sm" len="sm"/>
            <a:tailEnd type="stealth" w="med" len="med"/>
          </a:ln>
        </p:spPr>
      </p:cxnSp>
      <p:sp>
        <p:nvSpPr>
          <p:cNvPr id="200" name="Google Shape;200;p26"/>
          <p:cNvSpPr/>
          <p:nvPr/>
        </p:nvSpPr>
        <p:spPr>
          <a:xfrm>
            <a:off x="1771156" y="3648968"/>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sp>
        <p:nvSpPr>
          <p:cNvPr id="201" name="Google Shape;201;p26"/>
          <p:cNvSpPr/>
          <p:nvPr/>
        </p:nvSpPr>
        <p:spPr>
          <a:xfrm>
            <a:off x="2415136" y="3648968"/>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sp>
        <p:nvSpPr>
          <p:cNvPr id="202" name="Google Shape;202;p26"/>
          <p:cNvSpPr/>
          <p:nvPr/>
        </p:nvSpPr>
        <p:spPr>
          <a:xfrm>
            <a:off x="3078766" y="3648968"/>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sp>
        <p:nvSpPr>
          <p:cNvPr id="203" name="Google Shape;203;p26"/>
          <p:cNvSpPr/>
          <p:nvPr/>
        </p:nvSpPr>
        <p:spPr>
          <a:xfrm>
            <a:off x="4972051" y="3648968"/>
            <a:ext cx="5766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Embed2</a:t>
            </a:r>
            <a:endParaRPr sz="1000">
              <a:latin typeface="Helvetica Neue"/>
              <a:ea typeface="Helvetica Neue"/>
              <a:cs typeface="Helvetica Neue"/>
              <a:sym typeface="Helvetica Neue"/>
            </a:endParaRPr>
          </a:p>
        </p:txBody>
      </p:sp>
      <p:cxnSp>
        <p:nvCxnSpPr>
          <p:cNvPr id="204" name="Google Shape;204;p26"/>
          <p:cNvCxnSpPr>
            <a:stCxn id="200" idx="0"/>
            <a:endCxn id="189" idx="2"/>
          </p:cNvCxnSpPr>
          <p:nvPr/>
        </p:nvCxnSpPr>
        <p:spPr>
          <a:xfrm rot="10800000">
            <a:off x="2007856" y="3420668"/>
            <a:ext cx="9900" cy="228300"/>
          </a:xfrm>
          <a:prstGeom prst="straightConnector1">
            <a:avLst/>
          </a:prstGeom>
          <a:noFill/>
          <a:ln w="19050" cap="flat" cmpd="sng">
            <a:solidFill>
              <a:srgbClr val="0070C0"/>
            </a:solidFill>
            <a:prstDash val="solid"/>
            <a:round/>
            <a:headEnd type="none" w="sm" len="sm"/>
            <a:tailEnd type="stealth" w="med" len="med"/>
          </a:ln>
        </p:spPr>
      </p:cxnSp>
      <p:cxnSp>
        <p:nvCxnSpPr>
          <p:cNvPr id="205" name="Google Shape;205;p26"/>
          <p:cNvCxnSpPr/>
          <p:nvPr/>
        </p:nvCxnSpPr>
        <p:spPr>
          <a:xfrm rot="10800000">
            <a:off x="2677952" y="3419734"/>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206" name="Google Shape;206;p26"/>
          <p:cNvCxnSpPr/>
          <p:nvPr/>
        </p:nvCxnSpPr>
        <p:spPr>
          <a:xfrm rot="10800000">
            <a:off x="3328735" y="3420968"/>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207" name="Google Shape;207;p26"/>
          <p:cNvCxnSpPr/>
          <p:nvPr/>
        </p:nvCxnSpPr>
        <p:spPr>
          <a:xfrm rot="10800000">
            <a:off x="3998767" y="3419734"/>
            <a:ext cx="0" cy="228000"/>
          </a:xfrm>
          <a:prstGeom prst="straightConnector1">
            <a:avLst/>
          </a:prstGeom>
          <a:noFill/>
          <a:ln w="19050" cap="flat" cmpd="sng">
            <a:solidFill>
              <a:srgbClr val="0070C0"/>
            </a:solidFill>
            <a:prstDash val="solid"/>
            <a:round/>
            <a:headEnd type="none" w="sm" len="sm"/>
            <a:tailEnd type="stealth" w="med" len="med"/>
          </a:ln>
        </p:spPr>
      </p:cxnSp>
      <p:sp>
        <p:nvSpPr>
          <p:cNvPr id="208" name="Google Shape;208;p26"/>
          <p:cNvSpPr txBox="1"/>
          <p:nvPr/>
        </p:nvSpPr>
        <p:spPr>
          <a:xfrm>
            <a:off x="1888776" y="4332386"/>
            <a:ext cx="1818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I</a:t>
            </a:r>
            <a:endParaRPr sz="1000">
              <a:latin typeface="Helvetica Neue"/>
              <a:ea typeface="Helvetica Neue"/>
              <a:cs typeface="Helvetica Neue"/>
              <a:sym typeface="Helvetica Neue"/>
            </a:endParaRPr>
          </a:p>
        </p:txBody>
      </p:sp>
      <p:cxnSp>
        <p:nvCxnSpPr>
          <p:cNvPr id="209" name="Google Shape;209;p26"/>
          <p:cNvCxnSpPr/>
          <p:nvPr/>
        </p:nvCxnSpPr>
        <p:spPr>
          <a:xfrm rot="10800000">
            <a:off x="2022713" y="4087999"/>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210" name="Google Shape;210;p26"/>
          <p:cNvCxnSpPr/>
          <p:nvPr/>
        </p:nvCxnSpPr>
        <p:spPr>
          <a:xfrm rot="10800000">
            <a:off x="2692746" y="4086766"/>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211" name="Google Shape;211;p26"/>
          <p:cNvCxnSpPr/>
          <p:nvPr/>
        </p:nvCxnSpPr>
        <p:spPr>
          <a:xfrm rot="10800000">
            <a:off x="3343528" y="4087999"/>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212" name="Google Shape;212;p26"/>
          <p:cNvCxnSpPr/>
          <p:nvPr/>
        </p:nvCxnSpPr>
        <p:spPr>
          <a:xfrm rot="10800000">
            <a:off x="4013561" y="4086766"/>
            <a:ext cx="0" cy="228000"/>
          </a:xfrm>
          <a:prstGeom prst="straightConnector1">
            <a:avLst/>
          </a:prstGeom>
          <a:noFill/>
          <a:ln w="19050" cap="flat" cmpd="sng">
            <a:solidFill>
              <a:srgbClr val="0070C0"/>
            </a:solidFill>
            <a:prstDash val="solid"/>
            <a:round/>
            <a:headEnd type="none" w="sm" len="sm"/>
            <a:tailEnd type="stealth" w="med" len="med"/>
          </a:ln>
        </p:spPr>
      </p:cxnSp>
      <p:sp>
        <p:nvSpPr>
          <p:cNvPr id="213" name="Google Shape;213;p26"/>
          <p:cNvSpPr txBox="1"/>
          <p:nvPr/>
        </p:nvSpPr>
        <p:spPr>
          <a:xfrm>
            <a:off x="2488078" y="4332386"/>
            <a:ext cx="3597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am</a:t>
            </a:r>
            <a:endParaRPr sz="1000">
              <a:latin typeface="Helvetica Neue"/>
              <a:ea typeface="Helvetica Neue"/>
              <a:cs typeface="Helvetica Neue"/>
              <a:sym typeface="Helvetica Neue"/>
            </a:endParaRPr>
          </a:p>
        </p:txBody>
      </p:sp>
      <p:sp>
        <p:nvSpPr>
          <p:cNvPr id="214" name="Google Shape;214;p26"/>
          <p:cNvSpPr txBox="1"/>
          <p:nvPr/>
        </p:nvSpPr>
        <p:spPr>
          <a:xfrm>
            <a:off x="3124061" y="4332386"/>
            <a:ext cx="5232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going</a:t>
            </a:r>
            <a:endParaRPr sz="1000">
              <a:latin typeface="Helvetica Neue"/>
              <a:ea typeface="Helvetica Neue"/>
              <a:cs typeface="Helvetica Neue"/>
              <a:sym typeface="Helvetica Neue"/>
            </a:endParaRPr>
          </a:p>
        </p:txBody>
      </p:sp>
      <p:sp>
        <p:nvSpPr>
          <p:cNvPr id="215" name="Google Shape;215;p26"/>
          <p:cNvSpPr txBox="1"/>
          <p:nvPr/>
        </p:nvSpPr>
        <p:spPr>
          <a:xfrm>
            <a:off x="3718490" y="4332386"/>
            <a:ext cx="6147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&lt;END&gt;</a:t>
            </a:r>
            <a:endParaRPr sz="1000">
              <a:latin typeface="Helvetica Neue"/>
              <a:ea typeface="Helvetica Neue"/>
              <a:cs typeface="Helvetica Neue"/>
              <a:sym typeface="Helvetica Neue"/>
            </a:endParaRPr>
          </a:p>
        </p:txBody>
      </p:sp>
      <p:sp>
        <p:nvSpPr>
          <p:cNvPr id="216" name="Google Shape;216;p26"/>
          <p:cNvSpPr/>
          <p:nvPr/>
        </p:nvSpPr>
        <p:spPr>
          <a:xfrm>
            <a:off x="5017433" y="2976788"/>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cxnSp>
        <p:nvCxnSpPr>
          <p:cNvPr id="217" name="Google Shape;217;p26"/>
          <p:cNvCxnSpPr/>
          <p:nvPr/>
        </p:nvCxnSpPr>
        <p:spPr>
          <a:xfrm>
            <a:off x="4866761" y="3199038"/>
            <a:ext cx="160500" cy="0"/>
          </a:xfrm>
          <a:prstGeom prst="straightConnector1">
            <a:avLst/>
          </a:prstGeom>
          <a:noFill/>
          <a:ln w="19050" cap="flat" cmpd="sng">
            <a:solidFill>
              <a:srgbClr val="0070C0"/>
            </a:solidFill>
            <a:prstDash val="solid"/>
            <a:round/>
            <a:headEnd type="none" w="sm" len="sm"/>
            <a:tailEnd type="stealth" w="med" len="med"/>
          </a:ln>
        </p:spPr>
      </p:cxnSp>
      <p:sp>
        <p:nvSpPr>
          <p:cNvPr id="218" name="Google Shape;218;p26"/>
          <p:cNvSpPr txBox="1"/>
          <p:nvPr/>
        </p:nvSpPr>
        <p:spPr>
          <a:xfrm>
            <a:off x="5143386" y="2354163"/>
            <a:ext cx="3129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जा</a:t>
            </a:r>
            <a:endParaRPr sz="1400">
              <a:solidFill>
                <a:srgbClr val="000000"/>
              </a:solidFill>
              <a:latin typeface="Calibri"/>
              <a:ea typeface="Calibri"/>
              <a:cs typeface="Calibri"/>
              <a:sym typeface="Calibri"/>
            </a:endParaRPr>
          </a:p>
        </p:txBody>
      </p:sp>
      <p:cxnSp>
        <p:nvCxnSpPr>
          <p:cNvPr id="219" name="Google Shape;219;p26"/>
          <p:cNvCxnSpPr/>
          <p:nvPr/>
        </p:nvCxnSpPr>
        <p:spPr>
          <a:xfrm rot="10800000">
            <a:off x="5273845" y="2661932"/>
            <a:ext cx="0" cy="303900"/>
          </a:xfrm>
          <a:prstGeom prst="straightConnector1">
            <a:avLst/>
          </a:prstGeom>
          <a:noFill/>
          <a:ln w="19050" cap="flat" cmpd="sng">
            <a:solidFill>
              <a:srgbClr val="4A7DBA"/>
            </a:solidFill>
            <a:prstDash val="solid"/>
            <a:round/>
            <a:headEnd type="none" w="sm" len="sm"/>
            <a:tailEnd type="stealth" w="med" len="med"/>
          </a:ln>
        </p:spPr>
      </p:cxnSp>
      <p:sp>
        <p:nvSpPr>
          <p:cNvPr id="220" name="Google Shape;220;p26"/>
          <p:cNvSpPr/>
          <p:nvPr/>
        </p:nvSpPr>
        <p:spPr>
          <a:xfrm>
            <a:off x="5675803" y="2976788"/>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cxnSp>
        <p:nvCxnSpPr>
          <p:cNvPr id="221" name="Google Shape;221;p26"/>
          <p:cNvCxnSpPr/>
          <p:nvPr/>
        </p:nvCxnSpPr>
        <p:spPr>
          <a:xfrm>
            <a:off x="5525132" y="3199038"/>
            <a:ext cx="160500" cy="0"/>
          </a:xfrm>
          <a:prstGeom prst="straightConnector1">
            <a:avLst/>
          </a:prstGeom>
          <a:noFill/>
          <a:ln w="19050" cap="flat" cmpd="sng">
            <a:solidFill>
              <a:srgbClr val="0070C0"/>
            </a:solidFill>
            <a:prstDash val="solid"/>
            <a:round/>
            <a:headEnd type="none" w="sm" len="sm"/>
            <a:tailEnd type="stealth" w="med" len="med"/>
          </a:ln>
        </p:spPr>
      </p:cxnSp>
      <p:sp>
        <p:nvSpPr>
          <p:cNvPr id="222" name="Google Shape;222;p26"/>
          <p:cNvSpPr txBox="1"/>
          <p:nvPr/>
        </p:nvSpPr>
        <p:spPr>
          <a:xfrm>
            <a:off x="5752324" y="2363886"/>
            <a:ext cx="3717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रहा</a:t>
            </a:r>
            <a:endParaRPr sz="1400">
              <a:solidFill>
                <a:srgbClr val="000000"/>
              </a:solidFill>
              <a:latin typeface="Calibri"/>
              <a:ea typeface="Calibri"/>
              <a:cs typeface="Calibri"/>
              <a:sym typeface="Calibri"/>
            </a:endParaRPr>
          </a:p>
        </p:txBody>
      </p:sp>
      <p:cxnSp>
        <p:nvCxnSpPr>
          <p:cNvPr id="223" name="Google Shape;223;p26"/>
          <p:cNvCxnSpPr/>
          <p:nvPr/>
        </p:nvCxnSpPr>
        <p:spPr>
          <a:xfrm rot="10800000">
            <a:off x="5932215" y="2661932"/>
            <a:ext cx="0" cy="303900"/>
          </a:xfrm>
          <a:prstGeom prst="straightConnector1">
            <a:avLst/>
          </a:prstGeom>
          <a:noFill/>
          <a:ln w="19050" cap="flat" cmpd="sng">
            <a:solidFill>
              <a:srgbClr val="4A7DBA"/>
            </a:solidFill>
            <a:prstDash val="solid"/>
            <a:round/>
            <a:headEnd type="none" w="sm" len="sm"/>
            <a:tailEnd type="stealth" w="med" len="med"/>
          </a:ln>
        </p:spPr>
      </p:cxnSp>
      <p:sp>
        <p:nvSpPr>
          <p:cNvPr id="224" name="Google Shape;224;p26"/>
          <p:cNvSpPr/>
          <p:nvPr/>
        </p:nvSpPr>
        <p:spPr>
          <a:xfrm>
            <a:off x="6316685" y="2977071"/>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cxnSp>
        <p:nvCxnSpPr>
          <p:cNvPr id="225" name="Google Shape;225;p26"/>
          <p:cNvCxnSpPr/>
          <p:nvPr/>
        </p:nvCxnSpPr>
        <p:spPr>
          <a:xfrm>
            <a:off x="6166013" y="3199321"/>
            <a:ext cx="160500" cy="0"/>
          </a:xfrm>
          <a:prstGeom prst="straightConnector1">
            <a:avLst/>
          </a:prstGeom>
          <a:noFill/>
          <a:ln w="19050" cap="flat" cmpd="sng">
            <a:solidFill>
              <a:srgbClr val="0070C0"/>
            </a:solidFill>
            <a:prstDash val="solid"/>
            <a:round/>
            <a:headEnd type="none" w="sm" len="sm"/>
            <a:tailEnd type="stealth" w="med" len="med"/>
          </a:ln>
        </p:spPr>
      </p:cxnSp>
      <p:sp>
        <p:nvSpPr>
          <p:cNvPr id="226" name="Google Shape;226;p26"/>
          <p:cNvSpPr txBox="1"/>
          <p:nvPr/>
        </p:nvSpPr>
        <p:spPr>
          <a:xfrm>
            <a:off x="6442638" y="2354445"/>
            <a:ext cx="2430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हूँ</a:t>
            </a:r>
            <a:endParaRPr sz="1400">
              <a:solidFill>
                <a:srgbClr val="000000"/>
              </a:solidFill>
              <a:latin typeface="Calibri"/>
              <a:ea typeface="Calibri"/>
              <a:cs typeface="Calibri"/>
              <a:sym typeface="Calibri"/>
            </a:endParaRPr>
          </a:p>
        </p:txBody>
      </p:sp>
      <p:cxnSp>
        <p:nvCxnSpPr>
          <p:cNvPr id="227" name="Google Shape;227;p26"/>
          <p:cNvCxnSpPr/>
          <p:nvPr/>
        </p:nvCxnSpPr>
        <p:spPr>
          <a:xfrm rot="10800000">
            <a:off x="6573097" y="2662215"/>
            <a:ext cx="0" cy="303900"/>
          </a:xfrm>
          <a:prstGeom prst="straightConnector1">
            <a:avLst/>
          </a:prstGeom>
          <a:noFill/>
          <a:ln w="19050" cap="flat" cmpd="sng">
            <a:solidFill>
              <a:srgbClr val="4A7DBA"/>
            </a:solidFill>
            <a:prstDash val="solid"/>
            <a:round/>
            <a:headEnd type="none" w="sm" len="sm"/>
            <a:tailEnd type="stealth" w="med" len="med"/>
          </a:ln>
        </p:spPr>
      </p:cxnSp>
      <p:sp>
        <p:nvSpPr>
          <p:cNvPr id="228" name="Google Shape;228;p26"/>
          <p:cNvSpPr/>
          <p:nvPr/>
        </p:nvSpPr>
        <p:spPr>
          <a:xfrm>
            <a:off x="6968697" y="2971019"/>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cxnSp>
        <p:nvCxnSpPr>
          <p:cNvPr id="229" name="Google Shape;229;p26"/>
          <p:cNvCxnSpPr/>
          <p:nvPr/>
        </p:nvCxnSpPr>
        <p:spPr>
          <a:xfrm>
            <a:off x="6818026" y="3193269"/>
            <a:ext cx="160500" cy="0"/>
          </a:xfrm>
          <a:prstGeom prst="straightConnector1">
            <a:avLst/>
          </a:prstGeom>
          <a:noFill/>
          <a:ln w="19050" cap="flat" cmpd="sng">
            <a:solidFill>
              <a:srgbClr val="0070C0"/>
            </a:solidFill>
            <a:prstDash val="solid"/>
            <a:round/>
            <a:headEnd type="none" w="sm" len="sm"/>
            <a:tailEnd type="stealth" w="med" len="med"/>
          </a:ln>
        </p:spPr>
      </p:cxnSp>
      <p:sp>
        <p:nvSpPr>
          <p:cNvPr id="230" name="Google Shape;230;p26"/>
          <p:cNvSpPr txBox="1"/>
          <p:nvPr/>
        </p:nvSpPr>
        <p:spPr>
          <a:xfrm>
            <a:off x="6924161" y="2348393"/>
            <a:ext cx="6147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&lt;END&gt;</a:t>
            </a:r>
            <a:endParaRPr sz="1100"/>
          </a:p>
        </p:txBody>
      </p:sp>
      <p:cxnSp>
        <p:nvCxnSpPr>
          <p:cNvPr id="231" name="Google Shape;231;p26"/>
          <p:cNvCxnSpPr/>
          <p:nvPr/>
        </p:nvCxnSpPr>
        <p:spPr>
          <a:xfrm rot="10800000">
            <a:off x="7225109" y="2656163"/>
            <a:ext cx="0" cy="303900"/>
          </a:xfrm>
          <a:prstGeom prst="straightConnector1">
            <a:avLst/>
          </a:prstGeom>
          <a:noFill/>
          <a:ln w="19050" cap="flat" cmpd="sng">
            <a:solidFill>
              <a:srgbClr val="4A7DBA"/>
            </a:solidFill>
            <a:prstDash val="solid"/>
            <a:round/>
            <a:headEnd type="none" w="sm" len="sm"/>
            <a:tailEnd type="stealth" w="med" len="med"/>
          </a:ln>
        </p:spPr>
      </p:cxnSp>
      <p:sp>
        <p:nvSpPr>
          <p:cNvPr id="232" name="Google Shape;232;p26"/>
          <p:cNvSpPr txBox="1"/>
          <p:nvPr/>
        </p:nvSpPr>
        <p:spPr>
          <a:xfrm>
            <a:off x="3648616" y="2382028"/>
            <a:ext cx="7365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&lt;START&gt;</a:t>
            </a:r>
            <a:endParaRPr sz="1000">
              <a:latin typeface="Helvetica Neue"/>
              <a:ea typeface="Helvetica Neue"/>
              <a:cs typeface="Helvetica Neue"/>
              <a:sym typeface="Helvetica Neue"/>
            </a:endParaRPr>
          </a:p>
        </p:txBody>
      </p:sp>
      <p:cxnSp>
        <p:nvCxnSpPr>
          <p:cNvPr id="233" name="Google Shape;233;p26"/>
          <p:cNvCxnSpPr/>
          <p:nvPr/>
        </p:nvCxnSpPr>
        <p:spPr>
          <a:xfrm rot="10800000">
            <a:off x="4001667" y="2689798"/>
            <a:ext cx="0" cy="303900"/>
          </a:xfrm>
          <a:prstGeom prst="straightConnector1">
            <a:avLst/>
          </a:prstGeom>
          <a:noFill/>
          <a:ln w="19050" cap="flat" cmpd="sng">
            <a:solidFill>
              <a:srgbClr val="4A7DBA"/>
            </a:solidFill>
            <a:prstDash val="solid"/>
            <a:round/>
            <a:headEnd type="none" w="sm" len="sm"/>
            <a:tailEnd type="stealth" w="med" len="med"/>
          </a:ln>
        </p:spPr>
      </p:cxnSp>
      <p:cxnSp>
        <p:nvCxnSpPr>
          <p:cNvPr id="234" name="Google Shape;234;p26"/>
          <p:cNvCxnSpPr>
            <a:stCxn id="198" idx="0"/>
            <a:endCxn id="203" idx="2"/>
          </p:cNvCxnSpPr>
          <p:nvPr/>
        </p:nvCxnSpPr>
        <p:spPr>
          <a:xfrm rot="-5400000" flipH="1">
            <a:off x="4075454" y="2908430"/>
            <a:ext cx="1739400" cy="630300"/>
          </a:xfrm>
          <a:prstGeom prst="bentConnector5">
            <a:avLst>
              <a:gd name="adj1" fmla="val -13690"/>
              <a:gd name="adj2" fmla="val 37248"/>
              <a:gd name="adj3" fmla="val 113689"/>
            </a:avLst>
          </a:prstGeom>
          <a:noFill/>
          <a:ln w="19050" cap="flat" cmpd="sng">
            <a:solidFill>
              <a:srgbClr val="7F7F7F"/>
            </a:solidFill>
            <a:prstDash val="solid"/>
            <a:round/>
            <a:headEnd type="none" w="sm" len="sm"/>
            <a:tailEnd type="stealth" w="med" len="med"/>
          </a:ln>
        </p:spPr>
      </p:cxnSp>
      <p:sp>
        <p:nvSpPr>
          <p:cNvPr id="235" name="Google Shape;235;p26"/>
          <p:cNvSpPr/>
          <p:nvPr/>
        </p:nvSpPr>
        <p:spPr>
          <a:xfrm>
            <a:off x="3722914" y="3650343"/>
            <a:ext cx="4932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cxnSp>
        <p:nvCxnSpPr>
          <p:cNvPr id="236" name="Google Shape;236;p26"/>
          <p:cNvCxnSpPr/>
          <p:nvPr/>
        </p:nvCxnSpPr>
        <p:spPr>
          <a:xfrm rot="10800000">
            <a:off x="5282292" y="3441662"/>
            <a:ext cx="0" cy="228000"/>
          </a:xfrm>
          <a:prstGeom prst="straightConnector1">
            <a:avLst/>
          </a:prstGeom>
          <a:noFill/>
          <a:ln w="19050" cap="flat" cmpd="sng">
            <a:solidFill>
              <a:srgbClr val="0070C0"/>
            </a:solidFill>
            <a:prstDash val="solid"/>
            <a:round/>
            <a:headEnd type="none" w="sm" len="sm"/>
            <a:tailEnd type="stealth" w="med" len="med"/>
          </a:ln>
        </p:spPr>
      </p:cxnSp>
      <p:sp>
        <p:nvSpPr>
          <p:cNvPr id="186" name="Google Shape;186;p26"/>
          <p:cNvSpPr/>
          <p:nvPr/>
        </p:nvSpPr>
        <p:spPr>
          <a:xfrm>
            <a:off x="5656938" y="3657288"/>
            <a:ext cx="5766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Embed2</a:t>
            </a:r>
            <a:endParaRPr sz="1000">
              <a:latin typeface="Helvetica Neue"/>
              <a:ea typeface="Helvetica Neue"/>
              <a:cs typeface="Helvetica Neue"/>
              <a:sym typeface="Helvetica Neue"/>
            </a:endParaRPr>
          </a:p>
        </p:txBody>
      </p:sp>
      <p:cxnSp>
        <p:nvCxnSpPr>
          <p:cNvPr id="237" name="Google Shape;237;p26"/>
          <p:cNvCxnSpPr/>
          <p:nvPr/>
        </p:nvCxnSpPr>
        <p:spPr>
          <a:xfrm rot="10800000">
            <a:off x="5967179" y="3449982"/>
            <a:ext cx="0" cy="228000"/>
          </a:xfrm>
          <a:prstGeom prst="straightConnector1">
            <a:avLst/>
          </a:prstGeom>
          <a:noFill/>
          <a:ln w="19050" cap="flat" cmpd="sng">
            <a:solidFill>
              <a:srgbClr val="0070C0"/>
            </a:solidFill>
            <a:prstDash val="solid"/>
            <a:round/>
            <a:headEnd type="none" w="sm" len="sm"/>
            <a:tailEnd type="stealth" w="med" len="med"/>
          </a:ln>
        </p:spPr>
      </p:cxnSp>
      <p:sp>
        <p:nvSpPr>
          <p:cNvPr id="238" name="Google Shape;238;p26"/>
          <p:cNvSpPr/>
          <p:nvPr/>
        </p:nvSpPr>
        <p:spPr>
          <a:xfrm>
            <a:off x="6334575" y="3668486"/>
            <a:ext cx="5766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Embed2</a:t>
            </a:r>
            <a:endParaRPr sz="1000">
              <a:latin typeface="Helvetica Neue"/>
              <a:ea typeface="Helvetica Neue"/>
              <a:cs typeface="Helvetica Neue"/>
              <a:sym typeface="Helvetica Neue"/>
            </a:endParaRPr>
          </a:p>
        </p:txBody>
      </p:sp>
      <p:cxnSp>
        <p:nvCxnSpPr>
          <p:cNvPr id="239" name="Google Shape;239;p26"/>
          <p:cNvCxnSpPr>
            <a:endCxn id="238" idx="2"/>
          </p:cNvCxnSpPr>
          <p:nvPr/>
        </p:nvCxnSpPr>
        <p:spPr>
          <a:xfrm rot="-5400000" flipH="1">
            <a:off x="5437875" y="2927786"/>
            <a:ext cx="1739400" cy="630600"/>
          </a:xfrm>
          <a:prstGeom prst="bentConnector3">
            <a:avLst>
              <a:gd name="adj1" fmla="val 113690"/>
            </a:avLst>
          </a:prstGeom>
          <a:noFill/>
          <a:ln w="19050" cap="flat" cmpd="sng">
            <a:solidFill>
              <a:srgbClr val="7F7F7F"/>
            </a:solidFill>
            <a:prstDash val="solid"/>
            <a:round/>
            <a:headEnd type="none" w="sm" len="sm"/>
            <a:tailEnd type="stealth" w="med" len="med"/>
          </a:ln>
        </p:spPr>
      </p:cxnSp>
      <p:cxnSp>
        <p:nvCxnSpPr>
          <p:cNvPr id="240" name="Google Shape;240;p26"/>
          <p:cNvCxnSpPr/>
          <p:nvPr/>
        </p:nvCxnSpPr>
        <p:spPr>
          <a:xfrm rot="10800000">
            <a:off x="6644816" y="3461179"/>
            <a:ext cx="0" cy="228000"/>
          </a:xfrm>
          <a:prstGeom prst="straightConnector1">
            <a:avLst/>
          </a:prstGeom>
          <a:noFill/>
          <a:ln w="19050" cap="flat" cmpd="sng">
            <a:solidFill>
              <a:srgbClr val="0070C0"/>
            </a:solidFill>
            <a:prstDash val="solid"/>
            <a:round/>
            <a:headEnd type="none" w="sm" len="sm"/>
            <a:tailEnd type="stealth" w="med" len="med"/>
          </a:ln>
        </p:spPr>
      </p:cxnSp>
      <p:sp>
        <p:nvSpPr>
          <p:cNvPr id="241" name="Google Shape;241;p26"/>
          <p:cNvSpPr/>
          <p:nvPr/>
        </p:nvSpPr>
        <p:spPr>
          <a:xfrm>
            <a:off x="7016074" y="3657288"/>
            <a:ext cx="5766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Embed2</a:t>
            </a:r>
            <a:endParaRPr sz="1000">
              <a:latin typeface="Helvetica Neue"/>
              <a:ea typeface="Helvetica Neue"/>
              <a:cs typeface="Helvetica Neue"/>
              <a:sym typeface="Helvetica Neue"/>
            </a:endParaRPr>
          </a:p>
        </p:txBody>
      </p:sp>
      <p:cxnSp>
        <p:nvCxnSpPr>
          <p:cNvPr id="242" name="Google Shape;242;p26"/>
          <p:cNvCxnSpPr>
            <a:stCxn id="226" idx="0"/>
            <a:endCxn id="241" idx="2"/>
          </p:cNvCxnSpPr>
          <p:nvPr/>
        </p:nvCxnSpPr>
        <p:spPr>
          <a:xfrm rot="-5400000" flipH="1">
            <a:off x="6060588" y="2857995"/>
            <a:ext cx="1747200" cy="740100"/>
          </a:xfrm>
          <a:prstGeom prst="bentConnector5">
            <a:avLst>
              <a:gd name="adj1" fmla="val -13629"/>
              <a:gd name="adj2" fmla="val 38740"/>
              <a:gd name="adj3" fmla="val 113626"/>
            </a:avLst>
          </a:prstGeom>
          <a:noFill/>
          <a:ln w="19050" cap="flat" cmpd="sng">
            <a:solidFill>
              <a:srgbClr val="7F7F7F"/>
            </a:solidFill>
            <a:prstDash val="solid"/>
            <a:round/>
            <a:headEnd type="none" w="sm" len="sm"/>
            <a:tailEnd type="stealth" w="med" len="med"/>
          </a:ln>
        </p:spPr>
      </p:cxnSp>
      <p:cxnSp>
        <p:nvCxnSpPr>
          <p:cNvPr id="243" name="Google Shape;243;p26"/>
          <p:cNvCxnSpPr/>
          <p:nvPr/>
        </p:nvCxnSpPr>
        <p:spPr>
          <a:xfrm rot="10800000">
            <a:off x="7326316" y="3449982"/>
            <a:ext cx="0" cy="228000"/>
          </a:xfrm>
          <a:prstGeom prst="straightConnector1">
            <a:avLst/>
          </a:prstGeom>
          <a:noFill/>
          <a:ln w="19050" cap="flat" cmpd="sng">
            <a:solidFill>
              <a:srgbClr val="0070C0"/>
            </a:solidFill>
            <a:prstDash val="solid"/>
            <a:round/>
            <a:headEnd type="none" w="sm" len="sm"/>
            <a:tailEnd type="stealth"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it works?</a:t>
            </a:r>
            <a:endParaRPr/>
          </a:p>
        </p:txBody>
      </p:sp>
      <p:pic>
        <p:nvPicPr>
          <p:cNvPr id="249" name="Google Shape;249;p27"/>
          <p:cNvPicPr preferRelativeResize="0"/>
          <p:nvPr/>
        </p:nvPicPr>
        <p:blipFill>
          <a:blip r:embed="rId3">
            <a:alphaModFix/>
          </a:blip>
          <a:stretch>
            <a:fillRect/>
          </a:stretch>
        </p:blipFill>
        <p:spPr>
          <a:xfrm>
            <a:off x="762000" y="1280097"/>
            <a:ext cx="7620000" cy="3362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NMT with attention</a:t>
            </a:r>
            <a:endParaRPr/>
          </a:p>
        </p:txBody>
      </p:sp>
      <p:sp>
        <p:nvSpPr>
          <p:cNvPr id="255" name="Google Shape;25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When you predict “राहुल”, it's obvious that this name is the result of the word “Rahul” present in the input English sentence regardless of the rest of the sentence. We say that while predicting “राहुल”, we pay more attention to the word “Rahul” in the input sentence.</a:t>
            </a:r>
            <a:endParaRPr sz="1400"/>
          </a:p>
          <a:p>
            <a:pPr marL="0" lvl="0" indent="0" algn="l" rtl="0">
              <a:spcBef>
                <a:spcPts val="1600"/>
              </a:spcBef>
              <a:spcAft>
                <a:spcPts val="0"/>
              </a:spcAft>
              <a:buNone/>
            </a:pPr>
            <a:r>
              <a:rPr lang="en" sz="1400"/>
              <a:t>Similarly while predicting the word “चांगला”, we pay more attention to the word “good” in the input sentence and so on.</a:t>
            </a:r>
            <a:endParaRPr sz="1400"/>
          </a:p>
          <a:p>
            <a:pPr marL="0" lvl="0" indent="0" algn="l" rtl="0">
              <a:spcBef>
                <a:spcPts val="1600"/>
              </a:spcBef>
              <a:spcAft>
                <a:spcPts val="0"/>
              </a:spcAft>
              <a:buNone/>
            </a:pPr>
            <a:endParaRPr sz="1400"/>
          </a:p>
          <a:p>
            <a:pPr marL="0" lvl="0" indent="0" algn="l" rtl="0">
              <a:spcBef>
                <a:spcPts val="1600"/>
              </a:spcBef>
              <a:spcAft>
                <a:spcPts val="1600"/>
              </a:spcAft>
              <a:buNone/>
            </a:pPr>
            <a:r>
              <a:rPr lang="en" sz="1400"/>
              <a:t>Hence the name “ATTENTION”.</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086C-B251-964E-748A-52FB4AE3C85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FD68468-7EF1-D32D-D5A7-10491529C0D2}"/>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ABC1F0E7-6B4E-911D-2965-A4437D49C3DF}"/>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09571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F40B3E-A297-8697-3004-7F7A41D8AB93}"/>
              </a:ext>
            </a:extLst>
          </p:cNvPr>
          <p:cNvPicPr>
            <a:picLocks noChangeAspect="1"/>
          </p:cNvPicPr>
          <p:nvPr/>
        </p:nvPicPr>
        <p:blipFill>
          <a:blip r:embed="rId2"/>
          <a:stretch>
            <a:fillRect/>
          </a:stretch>
        </p:blipFill>
        <p:spPr>
          <a:xfrm>
            <a:off x="0" y="19626"/>
            <a:ext cx="9144000" cy="5104247"/>
          </a:xfrm>
          <a:prstGeom prst="rect">
            <a:avLst/>
          </a:prstGeom>
        </p:spPr>
      </p:pic>
    </p:spTree>
    <p:extLst>
      <p:ext uri="{BB962C8B-B14F-4D97-AF65-F5344CB8AC3E}">
        <p14:creationId xmlns:p14="http://schemas.microsoft.com/office/powerpoint/2010/main" val="1488314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Central idea behind attention</a:t>
            </a:r>
            <a:endParaRPr/>
          </a:p>
        </p:txBody>
      </p:sp>
      <p:sp>
        <p:nvSpPr>
          <p:cNvPr id="261" name="Google Shape;26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 human beings we are quickly able to understand these mappings between different parts of the input sequence and corresponding parts of the output sequence. However it’s not that straight-forward for neural networks to automatically detect these mappings.</a:t>
            </a:r>
            <a:endParaRPr sz="1400"/>
          </a:p>
          <a:p>
            <a:pPr marL="0" lvl="0" indent="0" algn="l" rtl="0">
              <a:spcBef>
                <a:spcPts val="1600"/>
              </a:spcBef>
              <a:spcAft>
                <a:spcPts val="0"/>
              </a:spcAft>
              <a:buNone/>
            </a:pPr>
            <a:r>
              <a:rPr lang="en" sz="1400"/>
              <a:t>Thus the Attention mechanism is developed to “learn” these mappings through Gradient Descent and Back-propagation.</a:t>
            </a:r>
            <a:endParaRPr sz="1400"/>
          </a:p>
          <a:p>
            <a:pPr marL="0" lvl="0" indent="0" algn="l" rtl="0">
              <a:spcBef>
                <a:spcPts val="1600"/>
              </a:spcBef>
              <a:spcAft>
                <a:spcPts val="1600"/>
              </a:spcAft>
              <a:buNone/>
            </a:pPr>
            <a:r>
              <a:rPr lang="en" sz="1400"/>
              <a:t>The central idea behind Attention is not to throw away those intermediate encoder states but to utilize all the states in order to construct the context vectors required by the decoder to generate the output sequence.</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NMT with attention mechanism</a:t>
            </a:r>
            <a:endParaRPr/>
          </a:p>
        </p:txBody>
      </p:sp>
      <p:sp>
        <p:nvSpPr>
          <p:cNvPr id="267" name="Google Shape;267;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An attention model differs from a classic sequence-to-sequence model in two main ways:</a:t>
            </a:r>
            <a:endParaRPr sz="1400"/>
          </a:p>
          <a:p>
            <a:pPr marL="0" lvl="0" indent="0" algn="l" rtl="0">
              <a:spcBef>
                <a:spcPts val="1600"/>
              </a:spcBef>
              <a:spcAft>
                <a:spcPts val="1600"/>
              </a:spcAft>
              <a:buNone/>
            </a:pPr>
            <a:r>
              <a:rPr lang="en" sz="1400"/>
              <a:t>First, the encoder passes a lot more data to the decoder. Instead of passing the last hidden state of the encoding stage, the encoder passes all the hidden states to the decoder:</a:t>
            </a:r>
            <a:endParaRPr sz="1400"/>
          </a:p>
        </p:txBody>
      </p:sp>
      <p:pic>
        <p:nvPicPr>
          <p:cNvPr id="268" name="Google Shape;268;p30" descr="[video-to-gif output image]"/>
          <p:cNvPicPr preferRelativeResize="0"/>
          <p:nvPr/>
        </p:nvPicPr>
        <p:blipFill rotWithShape="1">
          <a:blip r:embed="rId3">
            <a:alphaModFix/>
          </a:blip>
          <a:srcRect t="5835" b="12096"/>
          <a:stretch/>
        </p:blipFill>
        <p:spPr>
          <a:xfrm>
            <a:off x="1866900" y="2591150"/>
            <a:ext cx="5715000" cy="205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Attention based encoder-decoder</a:t>
            </a:r>
            <a:endParaRPr/>
          </a:p>
        </p:txBody>
      </p:sp>
      <p:pic>
        <p:nvPicPr>
          <p:cNvPr id="274" name="Google Shape;274;p31"/>
          <p:cNvPicPr preferRelativeResize="0"/>
          <p:nvPr/>
        </p:nvPicPr>
        <p:blipFill>
          <a:blip r:embed="rId3">
            <a:alphaModFix/>
          </a:blip>
          <a:stretch>
            <a:fillRect/>
          </a:stretch>
        </p:blipFill>
        <p:spPr>
          <a:xfrm>
            <a:off x="1825049" y="1227876"/>
            <a:ext cx="5589450" cy="3371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NMT with attention - total architecture</a:t>
            </a:r>
            <a:endParaRPr/>
          </a:p>
        </p:txBody>
      </p:sp>
      <p:sp>
        <p:nvSpPr>
          <p:cNvPr id="280" name="Google Shape;280;p32"/>
          <p:cNvSpPr/>
          <p:nvPr/>
        </p:nvSpPr>
        <p:spPr>
          <a:xfrm>
            <a:off x="2288900" y="3371011"/>
            <a:ext cx="3996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LSTM</a:t>
            </a:r>
            <a:endParaRPr sz="800">
              <a:latin typeface="Helvetica Neue"/>
              <a:ea typeface="Helvetica Neue"/>
              <a:cs typeface="Helvetica Neue"/>
              <a:sym typeface="Helvetica Neue"/>
            </a:endParaRPr>
          </a:p>
        </p:txBody>
      </p:sp>
      <p:sp>
        <p:nvSpPr>
          <p:cNvPr id="281" name="Google Shape;281;p32"/>
          <p:cNvSpPr/>
          <p:nvPr/>
        </p:nvSpPr>
        <p:spPr>
          <a:xfrm>
            <a:off x="2818647" y="3371011"/>
            <a:ext cx="3996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LSTM</a:t>
            </a:r>
            <a:endParaRPr sz="800">
              <a:latin typeface="Helvetica Neue"/>
              <a:ea typeface="Helvetica Neue"/>
              <a:cs typeface="Helvetica Neue"/>
              <a:sym typeface="Helvetica Neue"/>
            </a:endParaRPr>
          </a:p>
        </p:txBody>
      </p:sp>
      <p:sp>
        <p:nvSpPr>
          <p:cNvPr id="282" name="Google Shape;282;p32"/>
          <p:cNvSpPr/>
          <p:nvPr/>
        </p:nvSpPr>
        <p:spPr>
          <a:xfrm>
            <a:off x="3348394" y="3371011"/>
            <a:ext cx="3996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LSTM</a:t>
            </a:r>
            <a:endParaRPr sz="800">
              <a:latin typeface="Helvetica Neue"/>
              <a:ea typeface="Helvetica Neue"/>
              <a:cs typeface="Helvetica Neue"/>
              <a:sym typeface="Helvetica Neue"/>
            </a:endParaRPr>
          </a:p>
        </p:txBody>
      </p:sp>
      <p:sp>
        <p:nvSpPr>
          <p:cNvPr id="283" name="Google Shape;283;p32"/>
          <p:cNvSpPr/>
          <p:nvPr/>
        </p:nvSpPr>
        <p:spPr>
          <a:xfrm>
            <a:off x="3878141" y="3371011"/>
            <a:ext cx="3996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LSTM</a:t>
            </a:r>
            <a:endParaRPr sz="800">
              <a:latin typeface="Helvetica Neue"/>
              <a:ea typeface="Helvetica Neue"/>
              <a:cs typeface="Helvetica Neue"/>
              <a:sym typeface="Helvetica Neue"/>
            </a:endParaRPr>
          </a:p>
        </p:txBody>
      </p:sp>
      <p:sp>
        <p:nvSpPr>
          <p:cNvPr id="284" name="Google Shape;284;p32"/>
          <p:cNvSpPr/>
          <p:nvPr/>
        </p:nvSpPr>
        <p:spPr>
          <a:xfrm>
            <a:off x="3823610" y="2526582"/>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LSTM2</a:t>
            </a:r>
            <a:endParaRPr sz="800">
              <a:latin typeface="Helvetica Neue"/>
              <a:ea typeface="Helvetica Neue"/>
              <a:cs typeface="Helvetica Neue"/>
              <a:sym typeface="Helvetica Neue"/>
            </a:endParaRPr>
          </a:p>
        </p:txBody>
      </p:sp>
      <p:cxnSp>
        <p:nvCxnSpPr>
          <p:cNvPr id="285" name="Google Shape;285;p32"/>
          <p:cNvCxnSpPr>
            <a:stCxn id="280" idx="3"/>
            <a:endCxn id="281" idx="1"/>
          </p:cNvCxnSpPr>
          <p:nvPr/>
        </p:nvCxnSpPr>
        <p:spPr>
          <a:xfrm>
            <a:off x="2688500" y="3551011"/>
            <a:ext cx="130200" cy="0"/>
          </a:xfrm>
          <a:prstGeom prst="straightConnector1">
            <a:avLst/>
          </a:prstGeom>
          <a:noFill/>
          <a:ln w="19050" cap="flat" cmpd="sng">
            <a:solidFill>
              <a:srgbClr val="0070C0"/>
            </a:solidFill>
            <a:prstDash val="solid"/>
            <a:round/>
            <a:headEnd type="none" w="sm" len="sm"/>
            <a:tailEnd type="stealth" w="med" len="med"/>
          </a:ln>
        </p:spPr>
      </p:cxnSp>
      <p:cxnSp>
        <p:nvCxnSpPr>
          <p:cNvPr id="286" name="Google Shape;286;p32"/>
          <p:cNvCxnSpPr/>
          <p:nvPr/>
        </p:nvCxnSpPr>
        <p:spPr>
          <a:xfrm>
            <a:off x="3228085" y="3547415"/>
            <a:ext cx="130200" cy="0"/>
          </a:xfrm>
          <a:prstGeom prst="straightConnector1">
            <a:avLst/>
          </a:prstGeom>
          <a:noFill/>
          <a:ln w="19050" cap="flat" cmpd="sng">
            <a:solidFill>
              <a:srgbClr val="0070C0"/>
            </a:solidFill>
            <a:prstDash val="solid"/>
            <a:round/>
            <a:headEnd type="none" w="sm" len="sm"/>
            <a:tailEnd type="stealth" w="med" len="med"/>
          </a:ln>
        </p:spPr>
      </p:cxnSp>
      <p:cxnSp>
        <p:nvCxnSpPr>
          <p:cNvPr id="287" name="Google Shape;287;p32"/>
          <p:cNvCxnSpPr/>
          <p:nvPr/>
        </p:nvCxnSpPr>
        <p:spPr>
          <a:xfrm>
            <a:off x="3757832" y="3547415"/>
            <a:ext cx="130200" cy="0"/>
          </a:xfrm>
          <a:prstGeom prst="straightConnector1">
            <a:avLst/>
          </a:prstGeom>
          <a:noFill/>
          <a:ln w="19050" cap="flat" cmpd="sng">
            <a:solidFill>
              <a:srgbClr val="0070C0"/>
            </a:solidFill>
            <a:prstDash val="solid"/>
            <a:round/>
            <a:headEnd type="none" w="sm" len="sm"/>
            <a:tailEnd type="stealth" w="med" len="med"/>
          </a:ln>
        </p:spPr>
      </p:cxnSp>
      <p:sp>
        <p:nvSpPr>
          <p:cNvPr id="288" name="Google Shape;288;p32"/>
          <p:cNvSpPr txBox="1"/>
          <p:nvPr/>
        </p:nvSpPr>
        <p:spPr>
          <a:xfrm>
            <a:off x="3925664" y="1389378"/>
            <a:ext cx="206700" cy="24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मैं</a:t>
            </a:r>
            <a:endParaRPr sz="1400">
              <a:solidFill>
                <a:srgbClr val="000000"/>
              </a:solidFill>
              <a:latin typeface="Calibri"/>
              <a:ea typeface="Calibri"/>
              <a:cs typeface="Calibri"/>
              <a:sym typeface="Calibri"/>
            </a:endParaRPr>
          </a:p>
        </p:txBody>
      </p:sp>
      <p:cxnSp>
        <p:nvCxnSpPr>
          <p:cNvPr id="289" name="Google Shape;289;p32"/>
          <p:cNvCxnSpPr/>
          <p:nvPr/>
        </p:nvCxnSpPr>
        <p:spPr>
          <a:xfrm rot="10800000">
            <a:off x="4031369" y="2271705"/>
            <a:ext cx="0" cy="246000"/>
          </a:xfrm>
          <a:prstGeom prst="straightConnector1">
            <a:avLst/>
          </a:prstGeom>
          <a:noFill/>
          <a:ln w="19050" cap="flat" cmpd="sng">
            <a:solidFill>
              <a:srgbClr val="4A7DBA"/>
            </a:solidFill>
            <a:prstDash val="solid"/>
            <a:round/>
            <a:headEnd type="none" w="sm" len="sm"/>
            <a:tailEnd type="stealth" w="med" len="med"/>
          </a:ln>
        </p:spPr>
      </p:cxnSp>
      <p:sp>
        <p:nvSpPr>
          <p:cNvPr id="290" name="Google Shape;290;p32"/>
          <p:cNvSpPr/>
          <p:nvPr/>
        </p:nvSpPr>
        <p:spPr>
          <a:xfrm>
            <a:off x="2296860" y="3915875"/>
            <a:ext cx="3996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Embed</a:t>
            </a:r>
            <a:endParaRPr sz="800">
              <a:latin typeface="Helvetica Neue"/>
              <a:ea typeface="Helvetica Neue"/>
              <a:cs typeface="Helvetica Neue"/>
              <a:sym typeface="Helvetica Neue"/>
            </a:endParaRPr>
          </a:p>
        </p:txBody>
      </p:sp>
      <p:sp>
        <p:nvSpPr>
          <p:cNvPr id="291" name="Google Shape;291;p32"/>
          <p:cNvSpPr/>
          <p:nvPr/>
        </p:nvSpPr>
        <p:spPr>
          <a:xfrm>
            <a:off x="2818646" y="3915876"/>
            <a:ext cx="3996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Embed</a:t>
            </a:r>
            <a:endParaRPr sz="800">
              <a:latin typeface="Helvetica Neue"/>
              <a:ea typeface="Helvetica Neue"/>
              <a:cs typeface="Helvetica Neue"/>
              <a:sym typeface="Helvetica Neue"/>
            </a:endParaRPr>
          </a:p>
        </p:txBody>
      </p:sp>
      <p:sp>
        <p:nvSpPr>
          <p:cNvPr id="292" name="Google Shape;292;p32"/>
          <p:cNvSpPr/>
          <p:nvPr/>
        </p:nvSpPr>
        <p:spPr>
          <a:xfrm>
            <a:off x="3356354" y="3915875"/>
            <a:ext cx="3996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Embed</a:t>
            </a:r>
            <a:endParaRPr sz="800">
              <a:latin typeface="Helvetica Neue"/>
              <a:ea typeface="Helvetica Neue"/>
              <a:cs typeface="Helvetica Neue"/>
              <a:sym typeface="Helvetica Neue"/>
            </a:endParaRPr>
          </a:p>
        </p:txBody>
      </p:sp>
      <p:sp>
        <p:nvSpPr>
          <p:cNvPr id="293" name="Google Shape;293;p32"/>
          <p:cNvSpPr/>
          <p:nvPr/>
        </p:nvSpPr>
        <p:spPr>
          <a:xfrm>
            <a:off x="4482619" y="3071446"/>
            <a:ext cx="4671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Embed2</a:t>
            </a:r>
            <a:endParaRPr sz="800">
              <a:latin typeface="Helvetica Neue"/>
              <a:ea typeface="Helvetica Neue"/>
              <a:cs typeface="Helvetica Neue"/>
              <a:sym typeface="Helvetica Neue"/>
            </a:endParaRPr>
          </a:p>
        </p:txBody>
      </p:sp>
      <p:cxnSp>
        <p:nvCxnSpPr>
          <p:cNvPr id="294" name="Google Shape;294;p32"/>
          <p:cNvCxnSpPr>
            <a:stCxn id="290" idx="0"/>
            <a:endCxn id="280" idx="2"/>
          </p:cNvCxnSpPr>
          <p:nvPr/>
        </p:nvCxnSpPr>
        <p:spPr>
          <a:xfrm rot="10800000">
            <a:off x="2488560" y="3731075"/>
            <a:ext cx="8100" cy="184800"/>
          </a:xfrm>
          <a:prstGeom prst="straightConnector1">
            <a:avLst/>
          </a:prstGeom>
          <a:noFill/>
          <a:ln w="19050" cap="flat" cmpd="sng">
            <a:solidFill>
              <a:srgbClr val="0070C0"/>
            </a:solidFill>
            <a:prstDash val="solid"/>
            <a:round/>
            <a:headEnd type="none" w="sm" len="sm"/>
            <a:tailEnd type="stealth" w="med" len="med"/>
          </a:ln>
        </p:spPr>
      </p:cxnSp>
      <p:cxnSp>
        <p:nvCxnSpPr>
          <p:cNvPr id="295" name="Google Shape;295;p32"/>
          <p:cNvCxnSpPr/>
          <p:nvPr/>
        </p:nvCxnSpPr>
        <p:spPr>
          <a:xfrm rot="10800000">
            <a:off x="3031594" y="3730075"/>
            <a:ext cx="0" cy="184800"/>
          </a:xfrm>
          <a:prstGeom prst="straightConnector1">
            <a:avLst/>
          </a:prstGeom>
          <a:noFill/>
          <a:ln w="19050" cap="flat" cmpd="sng">
            <a:solidFill>
              <a:srgbClr val="0070C0"/>
            </a:solidFill>
            <a:prstDash val="solid"/>
            <a:round/>
            <a:headEnd type="none" w="sm" len="sm"/>
            <a:tailEnd type="stealth" w="med" len="med"/>
          </a:ln>
        </p:spPr>
      </p:cxnSp>
      <p:cxnSp>
        <p:nvCxnSpPr>
          <p:cNvPr id="296" name="Google Shape;296;p32"/>
          <p:cNvCxnSpPr/>
          <p:nvPr/>
        </p:nvCxnSpPr>
        <p:spPr>
          <a:xfrm rot="10800000">
            <a:off x="3558892" y="3731075"/>
            <a:ext cx="0" cy="184800"/>
          </a:xfrm>
          <a:prstGeom prst="straightConnector1">
            <a:avLst/>
          </a:prstGeom>
          <a:noFill/>
          <a:ln w="19050" cap="flat" cmpd="sng">
            <a:solidFill>
              <a:srgbClr val="0070C0"/>
            </a:solidFill>
            <a:prstDash val="solid"/>
            <a:round/>
            <a:headEnd type="none" w="sm" len="sm"/>
            <a:tailEnd type="stealth" w="med" len="med"/>
          </a:ln>
        </p:spPr>
      </p:cxnSp>
      <p:cxnSp>
        <p:nvCxnSpPr>
          <p:cNvPr id="297" name="Google Shape;297;p32"/>
          <p:cNvCxnSpPr/>
          <p:nvPr/>
        </p:nvCxnSpPr>
        <p:spPr>
          <a:xfrm rot="10800000">
            <a:off x="4101787" y="3730075"/>
            <a:ext cx="0" cy="184800"/>
          </a:xfrm>
          <a:prstGeom prst="straightConnector1">
            <a:avLst/>
          </a:prstGeom>
          <a:noFill/>
          <a:ln w="19050" cap="flat" cmpd="sng">
            <a:solidFill>
              <a:srgbClr val="0070C0"/>
            </a:solidFill>
            <a:prstDash val="solid"/>
            <a:round/>
            <a:headEnd type="none" w="sm" len="sm"/>
            <a:tailEnd type="stealth" w="med" len="med"/>
          </a:ln>
        </p:spPr>
      </p:cxnSp>
      <p:sp>
        <p:nvSpPr>
          <p:cNvPr id="298" name="Google Shape;298;p32"/>
          <p:cNvSpPr txBox="1"/>
          <p:nvPr/>
        </p:nvSpPr>
        <p:spPr>
          <a:xfrm>
            <a:off x="2392162" y="4469616"/>
            <a:ext cx="147300" cy="24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000000"/>
                </a:solidFill>
                <a:latin typeface="Helvetica Neue"/>
                <a:ea typeface="Helvetica Neue"/>
                <a:cs typeface="Helvetica Neue"/>
                <a:sym typeface="Helvetica Neue"/>
              </a:rPr>
              <a:t>I</a:t>
            </a:r>
            <a:endParaRPr sz="800">
              <a:latin typeface="Helvetica Neue"/>
              <a:ea typeface="Helvetica Neue"/>
              <a:cs typeface="Helvetica Neue"/>
              <a:sym typeface="Helvetica Neue"/>
            </a:endParaRPr>
          </a:p>
        </p:txBody>
      </p:sp>
      <p:cxnSp>
        <p:nvCxnSpPr>
          <p:cNvPr id="299" name="Google Shape;299;p32"/>
          <p:cNvCxnSpPr/>
          <p:nvPr/>
        </p:nvCxnSpPr>
        <p:spPr>
          <a:xfrm rot="10800000">
            <a:off x="2500685" y="4271538"/>
            <a:ext cx="0" cy="184800"/>
          </a:xfrm>
          <a:prstGeom prst="straightConnector1">
            <a:avLst/>
          </a:prstGeom>
          <a:noFill/>
          <a:ln w="19050" cap="flat" cmpd="sng">
            <a:solidFill>
              <a:srgbClr val="0070C0"/>
            </a:solidFill>
            <a:prstDash val="solid"/>
            <a:round/>
            <a:headEnd type="none" w="sm" len="sm"/>
            <a:tailEnd type="stealth" w="med" len="med"/>
          </a:ln>
        </p:spPr>
      </p:cxnSp>
      <p:cxnSp>
        <p:nvCxnSpPr>
          <p:cNvPr id="300" name="Google Shape;300;p32"/>
          <p:cNvCxnSpPr/>
          <p:nvPr/>
        </p:nvCxnSpPr>
        <p:spPr>
          <a:xfrm rot="10800000">
            <a:off x="3043581" y="4270539"/>
            <a:ext cx="0" cy="184800"/>
          </a:xfrm>
          <a:prstGeom prst="straightConnector1">
            <a:avLst/>
          </a:prstGeom>
          <a:noFill/>
          <a:ln w="19050" cap="flat" cmpd="sng">
            <a:solidFill>
              <a:srgbClr val="0070C0"/>
            </a:solidFill>
            <a:prstDash val="solid"/>
            <a:round/>
            <a:headEnd type="none" w="sm" len="sm"/>
            <a:tailEnd type="stealth" w="med" len="med"/>
          </a:ln>
        </p:spPr>
      </p:cxnSp>
      <p:cxnSp>
        <p:nvCxnSpPr>
          <p:cNvPr id="301" name="Google Shape;301;p32"/>
          <p:cNvCxnSpPr/>
          <p:nvPr/>
        </p:nvCxnSpPr>
        <p:spPr>
          <a:xfrm rot="10800000">
            <a:off x="3570878" y="4271538"/>
            <a:ext cx="0" cy="184800"/>
          </a:xfrm>
          <a:prstGeom prst="straightConnector1">
            <a:avLst/>
          </a:prstGeom>
          <a:noFill/>
          <a:ln w="19050" cap="flat" cmpd="sng">
            <a:solidFill>
              <a:srgbClr val="0070C0"/>
            </a:solidFill>
            <a:prstDash val="solid"/>
            <a:round/>
            <a:headEnd type="none" w="sm" len="sm"/>
            <a:tailEnd type="stealth" w="med" len="med"/>
          </a:ln>
        </p:spPr>
      </p:cxnSp>
      <p:cxnSp>
        <p:nvCxnSpPr>
          <p:cNvPr id="302" name="Google Shape;302;p32"/>
          <p:cNvCxnSpPr/>
          <p:nvPr/>
        </p:nvCxnSpPr>
        <p:spPr>
          <a:xfrm rot="10800000">
            <a:off x="4113774" y="4270539"/>
            <a:ext cx="0" cy="184800"/>
          </a:xfrm>
          <a:prstGeom prst="straightConnector1">
            <a:avLst/>
          </a:prstGeom>
          <a:noFill/>
          <a:ln w="19050" cap="flat" cmpd="sng">
            <a:solidFill>
              <a:srgbClr val="0070C0"/>
            </a:solidFill>
            <a:prstDash val="solid"/>
            <a:round/>
            <a:headEnd type="none" w="sm" len="sm"/>
            <a:tailEnd type="stealth" w="med" len="med"/>
          </a:ln>
        </p:spPr>
      </p:cxnSp>
      <p:sp>
        <p:nvSpPr>
          <p:cNvPr id="303" name="Google Shape;303;p32"/>
          <p:cNvSpPr txBox="1"/>
          <p:nvPr/>
        </p:nvSpPr>
        <p:spPr>
          <a:xfrm>
            <a:off x="2877748" y="4469616"/>
            <a:ext cx="291300" cy="24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000000"/>
                </a:solidFill>
                <a:latin typeface="Helvetica Neue"/>
                <a:ea typeface="Helvetica Neue"/>
                <a:cs typeface="Helvetica Neue"/>
                <a:sym typeface="Helvetica Neue"/>
              </a:rPr>
              <a:t>am</a:t>
            </a:r>
            <a:endParaRPr sz="800">
              <a:latin typeface="Helvetica Neue"/>
              <a:ea typeface="Helvetica Neue"/>
              <a:cs typeface="Helvetica Neue"/>
              <a:sym typeface="Helvetica Neue"/>
            </a:endParaRPr>
          </a:p>
        </p:txBody>
      </p:sp>
      <p:sp>
        <p:nvSpPr>
          <p:cNvPr id="304" name="Google Shape;304;p32"/>
          <p:cNvSpPr txBox="1"/>
          <p:nvPr/>
        </p:nvSpPr>
        <p:spPr>
          <a:xfrm>
            <a:off x="3393055" y="4469616"/>
            <a:ext cx="423900" cy="24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000000"/>
                </a:solidFill>
                <a:latin typeface="Helvetica Neue"/>
                <a:ea typeface="Helvetica Neue"/>
                <a:cs typeface="Helvetica Neue"/>
                <a:sym typeface="Helvetica Neue"/>
              </a:rPr>
              <a:t>going</a:t>
            </a:r>
            <a:endParaRPr sz="800">
              <a:latin typeface="Helvetica Neue"/>
              <a:ea typeface="Helvetica Neue"/>
              <a:cs typeface="Helvetica Neue"/>
              <a:sym typeface="Helvetica Neue"/>
            </a:endParaRPr>
          </a:p>
        </p:txBody>
      </p:sp>
      <p:sp>
        <p:nvSpPr>
          <p:cNvPr id="305" name="Google Shape;305;p32"/>
          <p:cNvSpPr txBox="1"/>
          <p:nvPr/>
        </p:nvSpPr>
        <p:spPr>
          <a:xfrm>
            <a:off x="3874692" y="4469616"/>
            <a:ext cx="498000" cy="24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000000"/>
                </a:solidFill>
                <a:latin typeface="Helvetica Neue"/>
                <a:ea typeface="Helvetica Neue"/>
                <a:cs typeface="Helvetica Neue"/>
                <a:sym typeface="Helvetica Neue"/>
              </a:rPr>
              <a:t>&lt;END&gt;</a:t>
            </a:r>
            <a:endParaRPr sz="800">
              <a:latin typeface="Helvetica Neue"/>
              <a:ea typeface="Helvetica Neue"/>
              <a:cs typeface="Helvetica Neue"/>
              <a:sym typeface="Helvetica Neue"/>
            </a:endParaRPr>
          </a:p>
        </p:txBody>
      </p:sp>
      <p:sp>
        <p:nvSpPr>
          <p:cNvPr id="306" name="Google Shape;306;p32"/>
          <p:cNvSpPr/>
          <p:nvPr/>
        </p:nvSpPr>
        <p:spPr>
          <a:xfrm>
            <a:off x="4464156" y="2526811"/>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LSTM2</a:t>
            </a:r>
            <a:endParaRPr sz="800">
              <a:latin typeface="Helvetica Neue"/>
              <a:ea typeface="Helvetica Neue"/>
              <a:cs typeface="Helvetica Neue"/>
              <a:sym typeface="Helvetica Neue"/>
            </a:endParaRPr>
          </a:p>
        </p:txBody>
      </p:sp>
      <p:cxnSp>
        <p:nvCxnSpPr>
          <p:cNvPr id="307" name="Google Shape;307;p32"/>
          <p:cNvCxnSpPr/>
          <p:nvPr/>
        </p:nvCxnSpPr>
        <p:spPr>
          <a:xfrm>
            <a:off x="4331643" y="2706889"/>
            <a:ext cx="130200" cy="0"/>
          </a:xfrm>
          <a:prstGeom prst="straightConnector1">
            <a:avLst/>
          </a:prstGeom>
          <a:noFill/>
          <a:ln w="19050" cap="flat" cmpd="sng">
            <a:solidFill>
              <a:srgbClr val="0070C0"/>
            </a:solidFill>
            <a:prstDash val="solid"/>
            <a:round/>
            <a:headEnd type="none" w="sm" len="sm"/>
            <a:tailEnd type="stealth" w="med" len="med"/>
          </a:ln>
        </p:spPr>
      </p:cxnSp>
      <p:sp>
        <p:nvSpPr>
          <p:cNvPr id="308" name="Google Shape;308;p32"/>
          <p:cNvSpPr txBox="1"/>
          <p:nvPr/>
        </p:nvSpPr>
        <p:spPr>
          <a:xfrm>
            <a:off x="4542565" y="1389607"/>
            <a:ext cx="253500" cy="24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जा</a:t>
            </a:r>
            <a:endParaRPr sz="1400">
              <a:solidFill>
                <a:srgbClr val="000000"/>
              </a:solidFill>
              <a:latin typeface="Calibri"/>
              <a:ea typeface="Calibri"/>
              <a:cs typeface="Calibri"/>
              <a:sym typeface="Calibri"/>
            </a:endParaRPr>
          </a:p>
        </p:txBody>
      </p:sp>
      <p:cxnSp>
        <p:nvCxnSpPr>
          <p:cNvPr id="309" name="Google Shape;309;p32"/>
          <p:cNvCxnSpPr/>
          <p:nvPr/>
        </p:nvCxnSpPr>
        <p:spPr>
          <a:xfrm rot="10800000">
            <a:off x="4683183" y="2271934"/>
            <a:ext cx="0" cy="246000"/>
          </a:xfrm>
          <a:prstGeom prst="straightConnector1">
            <a:avLst/>
          </a:prstGeom>
          <a:noFill/>
          <a:ln w="19050" cap="flat" cmpd="sng">
            <a:solidFill>
              <a:srgbClr val="4A7DBA"/>
            </a:solidFill>
            <a:prstDash val="solid"/>
            <a:round/>
            <a:headEnd type="none" w="sm" len="sm"/>
            <a:tailEnd type="stealth" w="med" len="med"/>
          </a:ln>
        </p:spPr>
      </p:cxnSp>
      <p:sp>
        <p:nvSpPr>
          <p:cNvPr id="310" name="Google Shape;310;p32"/>
          <p:cNvSpPr/>
          <p:nvPr/>
        </p:nvSpPr>
        <p:spPr>
          <a:xfrm>
            <a:off x="5104701" y="2526811"/>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LSTM2</a:t>
            </a:r>
            <a:endParaRPr sz="800">
              <a:latin typeface="Helvetica Neue"/>
              <a:ea typeface="Helvetica Neue"/>
              <a:cs typeface="Helvetica Neue"/>
              <a:sym typeface="Helvetica Neue"/>
            </a:endParaRPr>
          </a:p>
        </p:txBody>
      </p:sp>
      <p:cxnSp>
        <p:nvCxnSpPr>
          <p:cNvPr id="311" name="Google Shape;311;p32"/>
          <p:cNvCxnSpPr/>
          <p:nvPr/>
        </p:nvCxnSpPr>
        <p:spPr>
          <a:xfrm>
            <a:off x="4972189" y="2706889"/>
            <a:ext cx="130200" cy="0"/>
          </a:xfrm>
          <a:prstGeom prst="straightConnector1">
            <a:avLst/>
          </a:prstGeom>
          <a:noFill/>
          <a:ln w="19050" cap="flat" cmpd="sng">
            <a:solidFill>
              <a:srgbClr val="0070C0"/>
            </a:solidFill>
            <a:prstDash val="solid"/>
            <a:round/>
            <a:headEnd type="none" w="sm" len="sm"/>
            <a:tailEnd type="stealth" w="med" len="med"/>
          </a:ln>
        </p:spPr>
      </p:cxnSp>
      <p:sp>
        <p:nvSpPr>
          <p:cNvPr id="312" name="Google Shape;312;p32"/>
          <p:cNvSpPr txBox="1"/>
          <p:nvPr/>
        </p:nvSpPr>
        <p:spPr>
          <a:xfrm>
            <a:off x="5189423" y="1397485"/>
            <a:ext cx="300900" cy="24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रहा</a:t>
            </a:r>
            <a:endParaRPr sz="1400">
              <a:solidFill>
                <a:srgbClr val="000000"/>
              </a:solidFill>
              <a:latin typeface="Calibri"/>
              <a:ea typeface="Calibri"/>
              <a:cs typeface="Calibri"/>
              <a:sym typeface="Calibri"/>
            </a:endParaRPr>
          </a:p>
        </p:txBody>
      </p:sp>
      <p:cxnSp>
        <p:nvCxnSpPr>
          <p:cNvPr id="313" name="Google Shape;313;p32"/>
          <p:cNvCxnSpPr/>
          <p:nvPr/>
        </p:nvCxnSpPr>
        <p:spPr>
          <a:xfrm rot="10800000">
            <a:off x="5334997" y="2271934"/>
            <a:ext cx="0" cy="246000"/>
          </a:xfrm>
          <a:prstGeom prst="straightConnector1">
            <a:avLst/>
          </a:prstGeom>
          <a:noFill/>
          <a:ln w="19050" cap="flat" cmpd="sng">
            <a:solidFill>
              <a:srgbClr val="4A7DBA"/>
            </a:solidFill>
            <a:prstDash val="solid"/>
            <a:round/>
            <a:headEnd type="none" w="sm" len="sm"/>
            <a:tailEnd type="stealth" w="med" len="med"/>
          </a:ln>
        </p:spPr>
      </p:cxnSp>
      <p:sp>
        <p:nvSpPr>
          <p:cNvPr id="314" name="Google Shape;314;p32"/>
          <p:cNvSpPr/>
          <p:nvPr/>
        </p:nvSpPr>
        <p:spPr>
          <a:xfrm>
            <a:off x="5745247" y="2527040"/>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LSTM2</a:t>
            </a:r>
            <a:endParaRPr sz="800">
              <a:latin typeface="Helvetica Neue"/>
              <a:ea typeface="Helvetica Neue"/>
              <a:cs typeface="Helvetica Neue"/>
              <a:sym typeface="Helvetica Neue"/>
            </a:endParaRPr>
          </a:p>
        </p:txBody>
      </p:sp>
      <p:cxnSp>
        <p:nvCxnSpPr>
          <p:cNvPr id="315" name="Google Shape;315;p32"/>
          <p:cNvCxnSpPr/>
          <p:nvPr/>
        </p:nvCxnSpPr>
        <p:spPr>
          <a:xfrm>
            <a:off x="5612735" y="2707118"/>
            <a:ext cx="130200" cy="0"/>
          </a:xfrm>
          <a:prstGeom prst="straightConnector1">
            <a:avLst/>
          </a:prstGeom>
          <a:noFill/>
          <a:ln w="19050" cap="flat" cmpd="sng">
            <a:solidFill>
              <a:srgbClr val="0070C0"/>
            </a:solidFill>
            <a:prstDash val="solid"/>
            <a:round/>
            <a:headEnd type="none" w="sm" len="sm"/>
            <a:tailEnd type="stealth" w="med" len="med"/>
          </a:ln>
        </p:spPr>
      </p:cxnSp>
      <p:sp>
        <p:nvSpPr>
          <p:cNvPr id="316" name="Google Shape;316;p32"/>
          <p:cNvSpPr txBox="1"/>
          <p:nvPr/>
        </p:nvSpPr>
        <p:spPr>
          <a:xfrm>
            <a:off x="5849324" y="1389835"/>
            <a:ext cx="196800" cy="24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rgbClr val="000000"/>
                </a:solidFill>
                <a:latin typeface="Calibri"/>
                <a:ea typeface="Calibri"/>
                <a:cs typeface="Calibri"/>
                <a:sym typeface="Calibri"/>
              </a:rPr>
              <a:t>हूँ</a:t>
            </a:r>
            <a:endParaRPr sz="1400">
              <a:solidFill>
                <a:srgbClr val="000000"/>
              </a:solidFill>
              <a:latin typeface="Calibri"/>
              <a:ea typeface="Calibri"/>
              <a:cs typeface="Calibri"/>
              <a:sym typeface="Calibri"/>
            </a:endParaRPr>
          </a:p>
        </p:txBody>
      </p:sp>
      <p:cxnSp>
        <p:nvCxnSpPr>
          <p:cNvPr id="317" name="Google Shape;317;p32"/>
          <p:cNvCxnSpPr/>
          <p:nvPr/>
        </p:nvCxnSpPr>
        <p:spPr>
          <a:xfrm rot="10800000">
            <a:off x="5986811" y="2272162"/>
            <a:ext cx="0" cy="246000"/>
          </a:xfrm>
          <a:prstGeom prst="straightConnector1">
            <a:avLst/>
          </a:prstGeom>
          <a:noFill/>
          <a:ln w="19050" cap="flat" cmpd="sng">
            <a:solidFill>
              <a:srgbClr val="4A7DBA"/>
            </a:solidFill>
            <a:prstDash val="solid"/>
            <a:round/>
            <a:headEnd type="none" w="sm" len="sm"/>
            <a:tailEnd type="stealth" w="med" len="med"/>
          </a:ln>
        </p:spPr>
      </p:cxnSp>
      <p:sp>
        <p:nvSpPr>
          <p:cNvPr id="318" name="Google Shape;318;p32"/>
          <p:cNvSpPr/>
          <p:nvPr/>
        </p:nvSpPr>
        <p:spPr>
          <a:xfrm>
            <a:off x="6385791" y="2513259"/>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LSTM2</a:t>
            </a:r>
            <a:endParaRPr sz="800">
              <a:latin typeface="Helvetica Neue"/>
              <a:ea typeface="Helvetica Neue"/>
              <a:cs typeface="Helvetica Neue"/>
              <a:sym typeface="Helvetica Neue"/>
            </a:endParaRPr>
          </a:p>
        </p:txBody>
      </p:sp>
      <p:cxnSp>
        <p:nvCxnSpPr>
          <p:cNvPr id="319" name="Google Shape;319;p32"/>
          <p:cNvCxnSpPr/>
          <p:nvPr/>
        </p:nvCxnSpPr>
        <p:spPr>
          <a:xfrm>
            <a:off x="6253280" y="2702215"/>
            <a:ext cx="130200" cy="0"/>
          </a:xfrm>
          <a:prstGeom prst="straightConnector1">
            <a:avLst/>
          </a:prstGeom>
          <a:noFill/>
          <a:ln w="19050" cap="flat" cmpd="sng">
            <a:solidFill>
              <a:srgbClr val="0070C0"/>
            </a:solidFill>
            <a:prstDash val="solid"/>
            <a:round/>
            <a:headEnd type="none" w="sm" len="sm"/>
            <a:tailEnd type="stealth" w="med" len="med"/>
          </a:ln>
        </p:spPr>
      </p:cxnSp>
      <p:sp>
        <p:nvSpPr>
          <p:cNvPr id="320" name="Google Shape;320;p32"/>
          <p:cNvSpPr txBox="1"/>
          <p:nvPr/>
        </p:nvSpPr>
        <p:spPr>
          <a:xfrm>
            <a:off x="6389638" y="1399712"/>
            <a:ext cx="498000" cy="24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000000"/>
                </a:solidFill>
                <a:latin typeface="Helvetica Neue"/>
                <a:ea typeface="Helvetica Neue"/>
                <a:cs typeface="Helvetica Neue"/>
                <a:sym typeface="Helvetica Neue"/>
              </a:rPr>
              <a:t>&lt;END&gt;</a:t>
            </a:r>
            <a:endParaRPr sz="800">
              <a:latin typeface="Helvetica Neue"/>
              <a:ea typeface="Helvetica Neue"/>
              <a:cs typeface="Helvetica Neue"/>
              <a:sym typeface="Helvetica Neue"/>
            </a:endParaRPr>
          </a:p>
        </p:txBody>
      </p:sp>
      <p:cxnSp>
        <p:nvCxnSpPr>
          <p:cNvPr id="321" name="Google Shape;321;p32"/>
          <p:cNvCxnSpPr/>
          <p:nvPr/>
        </p:nvCxnSpPr>
        <p:spPr>
          <a:xfrm rot="10800000">
            <a:off x="6638625" y="2272162"/>
            <a:ext cx="0" cy="246000"/>
          </a:xfrm>
          <a:prstGeom prst="straightConnector1">
            <a:avLst/>
          </a:prstGeom>
          <a:noFill/>
          <a:ln w="19050" cap="flat" cmpd="sng">
            <a:solidFill>
              <a:srgbClr val="4A7DBA"/>
            </a:solidFill>
            <a:prstDash val="solid"/>
            <a:round/>
            <a:headEnd type="none" w="sm" len="sm"/>
            <a:tailEnd type="stealth" w="med" len="med"/>
          </a:ln>
        </p:spPr>
      </p:cxnSp>
      <p:cxnSp>
        <p:nvCxnSpPr>
          <p:cNvPr id="322" name="Google Shape;322;p32"/>
          <p:cNvCxnSpPr>
            <a:stCxn id="283" idx="0"/>
            <a:endCxn id="284" idx="2"/>
          </p:cNvCxnSpPr>
          <p:nvPr/>
        </p:nvCxnSpPr>
        <p:spPr>
          <a:xfrm rot="10800000">
            <a:off x="4076441" y="2886511"/>
            <a:ext cx="1500" cy="484500"/>
          </a:xfrm>
          <a:prstGeom prst="straightConnector1">
            <a:avLst/>
          </a:prstGeom>
          <a:noFill/>
          <a:ln w="19050" cap="flat" cmpd="sng">
            <a:solidFill>
              <a:srgbClr val="4A7DBA"/>
            </a:solidFill>
            <a:prstDash val="solid"/>
            <a:round/>
            <a:headEnd type="none" w="sm" len="sm"/>
            <a:tailEnd type="stealth" w="med" len="med"/>
          </a:ln>
        </p:spPr>
      </p:cxnSp>
      <p:cxnSp>
        <p:nvCxnSpPr>
          <p:cNvPr id="323" name="Google Shape;323;p32"/>
          <p:cNvCxnSpPr>
            <a:stCxn id="288" idx="0"/>
            <a:endCxn id="293" idx="2"/>
          </p:cNvCxnSpPr>
          <p:nvPr/>
        </p:nvCxnSpPr>
        <p:spPr>
          <a:xfrm rot="-5400000" flipH="1">
            <a:off x="3351614" y="2066778"/>
            <a:ext cx="2042100" cy="687300"/>
          </a:xfrm>
          <a:prstGeom prst="bentConnector5">
            <a:avLst>
              <a:gd name="adj1" fmla="val -9448"/>
              <a:gd name="adj2" fmla="val 40525"/>
              <a:gd name="adj3" fmla="val 109448"/>
            </a:avLst>
          </a:prstGeom>
          <a:noFill/>
          <a:ln w="19050" cap="flat" cmpd="sng">
            <a:solidFill>
              <a:srgbClr val="7F7F7F"/>
            </a:solidFill>
            <a:prstDash val="solid"/>
            <a:round/>
            <a:headEnd type="none" w="sm" len="sm"/>
            <a:tailEnd type="stealth" w="med" len="med"/>
          </a:ln>
        </p:spPr>
      </p:cxnSp>
      <p:sp>
        <p:nvSpPr>
          <p:cNvPr id="324" name="Google Shape;324;p32"/>
          <p:cNvSpPr/>
          <p:nvPr/>
        </p:nvSpPr>
        <p:spPr>
          <a:xfrm>
            <a:off x="3904737" y="3909639"/>
            <a:ext cx="3996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Embed</a:t>
            </a:r>
            <a:endParaRPr sz="800">
              <a:latin typeface="Helvetica Neue"/>
              <a:ea typeface="Helvetica Neue"/>
              <a:cs typeface="Helvetica Neue"/>
              <a:sym typeface="Helvetica Neue"/>
            </a:endParaRPr>
          </a:p>
        </p:txBody>
      </p:sp>
      <p:cxnSp>
        <p:nvCxnSpPr>
          <p:cNvPr id="325" name="Google Shape;325;p32"/>
          <p:cNvCxnSpPr/>
          <p:nvPr/>
        </p:nvCxnSpPr>
        <p:spPr>
          <a:xfrm rot="10800000" flipH="1">
            <a:off x="4716260" y="2873394"/>
            <a:ext cx="900" cy="184500"/>
          </a:xfrm>
          <a:prstGeom prst="straightConnector1">
            <a:avLst/>
          </a:prstGeom>
          <a:noFill/>
          <a:ln w="19050" cap="flat" cmpd="sng">
            <a:solidFill>
              <a:srgbClr val="0070C0"/>
            </a:solidFill>
            <a:prstDash val="solid"/>
            <a:round/>
            <a:headEnd type="none" w="sm" len="sm"/>
            <a:tailEnd type="stealth" w="med" len="med"/>
          </a:ln>
        </p:spPr>
      </p:cxnSp>
      <p:sp>
        <p:nvSpPr>
          <p:cNvPr id="326" name="Google Shape;326;p32"/>
          <p:cNvSpPr/>
          <p:nvPr/>
        </p:nvSpPr>
        <p:spPr>
          <a:xfrm>
            <a:off x="5101356" y="3071446"/>
            <a:ext cx="4671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Embed2</a:t>
            </a:r>
            <a:endParaRPr sz="800">
              <a:latin typeface="Helvetica Neue"/>
              <a:ea typeface="Helvetica Neue"/>
              <a:cs typeface="Helvetica Neue"/>
              <a:sym typeface="Helvetica Neue"/>
            </a:endParaRPr>
          </a:p>
        </p:txBody>
      </p:sp>
      <p:cxnSp>
        <p:nvCxnSpPr>
          <p:cNvPr id="327" name="Google Shape;327;p32"/>
          <p:cNvCxnSpPr>
            <a:stCxn id="308" idx="0"/>
            <a:endCxn id="326" idx="2"/>
          </p:cNvCxnSpPr>
          <p:nvPr/>
        </p:nvCxnSpPr>
        <p:spPr>
          <a:xfrm rot="-5400000" flipH="1">
            <a:off x="3981265" y="2077657"/>
            <a:ext cx="2041800" cy="665700"/>
          </a:xfrm>
          <a:prstGeom prst="bentConnector5">
            <a:avLst>
              <a:gd name="adj1" fmla="val -9449"/>
              <a:gd name="adj2" fmla="val 41980"/>
              <a:gd name="adj3" fmla="val 109449"/>
            </a:avLst>
          </a:prstGeom>
          <a:noFill/>
          <a:ln w="19050" cap="flat" cmpd="sng">
            <a:solidFill>
              <a:srgbClr val="7F7F7F"/>
            </a:solidFill>
            <a:prstDash val="solid"/>
            <a:round/>
            <a:headEnd type="none" w="sm" len="sm"/>
            <a:tailEnd type="stealth" w="med" len="med"/>
          </a:ln>
        </p:spPr>
      </p:cxnSp>
      <p:cxnSp>
        <p:nvCxnSpPr>
          <p:cNvPr id="328" name="Google Shape;328;p32"/>
          <p:cNvCxnSpPr/>
          <p:nvPr/>
        </p:nvCxnSpPr>
        <p:spPr>
          <a:xfrm rot="10800000">
            <a:off x="5357536" y="2873322"/>
            <a:ext cx="0" cy="184800"/>
          </a:xfrm>
          <a:prstGeom prst="straightConnector1">
            <a:avLst/>
          </a:prstGeom>
          <a:noFill/>
          <a:ln w="19050" cap="flat" cmpd="sng">
            <a:solidFill>
              <a:srgbClr val="0070C0"/>
            </a:solidFill>
            <a:prstDash val="solid"/>
            <a:round/>
            <a:headEnd type="none" w="sm" len="sm"/>
            <a:tailEnd type="stealth" w="med" len="med"/>
          </a:ln>
        </p:spPr>
      </p:cxnSp>
      <p:sp>
        <p:nvSpPr>
          <p:cNvPr id="329" name="Google Shape;329;p32"/>
          <p:cNvSpPr/>
          <p:nvPr/>
        </p:nvSpPr>
        <p:spPr>
          <a:xfrm>
            <a:off x="5753170" y="3071446"/>
            <a:ext cx="4671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Embed2</a:t>
            </a:r>
            <a:endParaRPr sz="800">
              <a:latin typeface="Helvetica Neue"/>
              <a:ea typeface="Helvetica Neue"/>
              <a:cs typeface="Helvetica Neue"/>
              <a:sym typeface="Helvetica Neue"/>
            </a:endParaRPr>
          </a:p>
        </p:txBody>
      </p:sp>
      <p:cxnSp>
        <p:nvCxnSpPr>
          <p:cNvPr id="330" name="Google Shape;330;p32"/>
          <p:cNvCxnSpPr>
            <a:stCxn id="312" idx="0"/>
            <a:endCxn id="329" idx="2"/>
          </p:cNvCxnSpPr>
          <p:nvPr/>
        </p:nvCxnSpPr>
        <p:spPr>
          <a:xfrm rot="-5400000" flipH="1">
            <a:off x="4646273" y="2091085"/>
            <a:ext cx="2034000" cy="646800"/>
          </a:xfrm>
          <a:prstGeom prst="bentConnector5">
            <a:avLst>
              <a:gd name="adj1" fmla="val -9486"/>
              <a:gd name="adj2" fmla="val 43578"/>
              <a:gd name="adj3" fmla="val 109481"/>
            </a:avLst>
          </a:prstGeom>
          <a:noFill/>
          <a:ln w="19050" cap="flat" cmpd="sng">
            <a:solidFill>
              <a:srgbClr val="7F7F7F"/>
            </a:solidFill>
            <a:prstDash val="solid"/>
            <a:round/>
            <a:headEnd type="none" w="sm" len="sm"/>
            <a:tailEnd type="stealth" w="med" len="med"/>
          </a:ln>
        </p:spPr>
      </p:cxnSp>
      <p:cxnSp>
        <p:nvCxnSpPr>
          <p:cNvPr id="331" name="Google Shape;331;p32"/>
          <p:cNvCxnSpPr/>
          <p:nvPr/>
        </p:nvCxnSpPr>
        <p:spPr>
          <a:xfrm rot="10800000">
            <a:off x="5998080" y="2873322"/>
            <a:ext cx="0" cy="184800"/>
          </a:xfrm>
          <a:prstGeom prst="straightConnector1">
            <a:avLst/>
          </a:prstGeom>
          <a:noFill/>
          <a:ln w="19050" cap="flat" cmpd="sng">
            <a:solidFill>
              <a:srgbClr val="0070C0"/>
            </a:solidFill>
            <a:prstDash val="solid"/>
            <a:round/>
            <a:headEnd type="none" w="sm" len="sm"/>
            <a:tailEnd type="stealth" w="med" len="med"/>
          </a:ln>
        </p:spPr>
      </p:cxnSp>
      <p:sp>
        <p:nvSpPr>
          <p:cNvPr id="332" name="Google Shape;332;p32"/>
          <p:cNvSpPr/>
          <p:nvPr/>
        </p:nvSpPr>
        <p:spPr>
          <a:xfrm>
            <a:off x="6404984" y="3071446"/>
            <a:ext cx="4671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Embed2</a:t>
            </a:r>
            <a:endParaRPr sz="800">
              <a:latin typeface="Helvetica Neue"/>
              <a:ea typeface="Helvetica Neue"/>
              <a:cs typeface="Helvetica Neue"/>
              <a:sym typeface="Helvetica Neue"/>
            </a:endParaRPr>
          </a:p>
        </p:txBody>
      </p:sp>
      <p:cxnSp>
        <p:nvCxnSpPr>
          <p:cNvPr id="333" name="Google Shape;333;p32"/>
          <p:cNvCxnSpPr>
            <a:stCxn id="316" idx="0"/>
            <a:endCxn id="332" idx="2"/>
          </p:cNvCxnSpPr>
          <p:nvPr/>
        </p:nvCxnSpPr>
        <p:spPr>
          <a:xfrm rot="-5400000" flipH="1">
            <a:off x="5272424" y="2065135"/>
            <a:ext cx="2041500" cy="690900"/>
          </a:xfrm>
          <a:prstGeom prst="bentConnector5">
            <a:avLst>
              <a:gd name="adj1" fmla="val -9451"/>
              <a:gd name="adj2" fmla="val 40217"/>
              <a:gd name="adj3" fmla="val 109451"/>
            </a:avLst>
          </a:prstGeom>
          <a:noFill/>
          <a:ln w="19050" cap="flat" cmpd="sng">
            <a:solidFill>
              <a:srgbClr val="7F7F7F"/>
            </a:solidFill>
            <a:prstDash val="solid"/>
            <a:round/>
            <a:headEnd type="none" w="sm" len="sm"/>
            <a:tailEnd type="stealth" w="med" len="med"/>
          </a:ln>
        </p:spPr>
      </p:cxnSp>
      <p:cxnSp>
        <p:nvCxnSpPr>
          <p:cNvPr id="334" name="Google Shape;334;p32"/>
          <p:cNvCxnSpPr/>
          <p:nvPr/>
        </p:nvCxnSpPr>
        <p:spPr>
          <a:xfrm rot="10800000">
            <a:off x="6638625" y="2873446"/>
            <a:ext cx="0" cy="198000"/>
          </a:xfrm>
          <a:prstGeom prst="straightConnector1">
            <a:avLst/>
          </a:prstGeom>
          <a:noFill/>
          <a:ln w="19050" cap="flat" cmpd="sng">
            <a:solidFill>
              <a:srgbClr val="0070C0"/>
            </a:solidFill>
            <a:prstDash val="solid"/>
            <a:round/>
            <a:headEnd type="none" w="sm" len="sm"/>
            <a:tailEnd type="stealth" w="med" len="med"/>
          </a:ln>
        </p:spPr>
      </p:cxnSp>
      <p:sp>
        <p:nvSpPr>
          <p:cNvPr id="335" name="Google Shape;335;p32"/>
          <p:cNvSpPr/>
          <p:nvPr/>
        </p:nvSpPr>
        <p:spPr>
          <a:xfrm>
            <a:off x="2890096" y="2366947"/>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Context</a:t>
            </a:r>
            <a:endParaRPr sz="800">
              <a:latin typeface="Helvetica Neue"/>
              <a:ea typeface="Helvetica Neue"/>
              <a:cs typeface="Helvetica Neue"/>
              <a:sym typeface="Helvetica Neue"/>
            </a:endParaRPr>
          </a:p>
        </p:txBody>
      </p:sp>
      <p:cxnSp>
        <p:nvCxnSpPr>
          <p:cNvPr id="336" name="Google Shape;336;p32"/>
          <p:cNvCxnSpPr>
            <a:stCxn id="280" idx="0"/>
            <a:endCxn id="335" idx="2"/>
          </p:cNvCxnSpPr>
          <p:nvPr/>
        </p:nvCxnSpPr>
        <p:spPr>
          <a:xfrm rot="10800000" flipH="1">
            <a:off x="2488700" y="2726911"/>
            <a:ext cx="654300" cy="644100"/>
          </a:xfrm>
          <a:prstGeom prst="straightConnector1">
            <a:avLst/>
          </a:prstGeom>
          <a:noFill/>
          <a:ln w="19050" cap="flat" cmpd="sng">
            <a:solidFill>
              <a:srgbClr val="0070C0"/>
            </a:solidFill>
            <a:prstDash val="solid"/>
            <a:round/>
            <a:headEnd type="none" w="sm" len="sm"/>
            <a:tailEnd type="stealth" w="med" len="med"/>
          </a:ln>
        </p:spPr>
      </p:cxnSp>
      <p:cxnSp>
        <p:nvCxnSpPr>
          <p:cNvPr id="337" name="Google Shape;337;p32"/>
          <p:cNvCxnSpPr>
            <a:stCxn id="281" idx="0"/>
            <a:endCxn id="335" idx="2"/>
          </p:cNvCxnSpPr>
          <p:nvPr/>
        </p:nvCxnSpPr>
        <p:spPr>
          <a:xfrm rot="10800000" flipH="1">
            <a:off x="3018447" y="2726911"/>
            <a:ext cx="124500" cy="644100"/>
          </a:xfrm>
          <a:prstGeom prst="straightConnector1">
            <a:avLst/>
          </a:prstGeom>
          <a:noFill/>
          <a:ln w="19050" cap="flat" cmpd="sng">
            <a:solidFill>
              <a:srgbClr val="0070C0"/>
            </a:solidFill>
            <a:prstDash val="solid"/>
            <a:round/>
            <a:headEnd type="none" w="sm" len="sm"/>
            <a:tailEnd type="stealth" w="med" len="med"/>
          </a:ln>
        </p:spPr>
      </p:cxnSp>
      <p:cxnSp>
        <p:nvCxnSpPr>
          <p:cNvPr id="338" name="Google Shape;338;p32"/>
          <p:cNvCxnSpPr>
            <a:stCxn id="282" idx="0"/>
            <a:endCxn id="335" idx="2"/>
          </p:cNvCxnSpPr>
          <p:nvPr/>
        </p:nvCxnSpPr>
        <p:spPr>
          <a:xfrm rot="10800000">
            <a:off x="3142894" y="2726911"/>
            <a:ext cx="405300" cy="644100"/>
          </a:xfrm>
          <a:prstGeom prst="straightConnector1">
            <a:avLst/>
          </a:prstGeom>
          <a:noFill/>
          <a:ln w="19050" cap="flat" cmpd="sng">
            <a:solidFill>
              <a:srgbClr val="0070C0"/>
            </a:solidFill>
            <a:prstDash val="solid"/>
            <a:round/>
            <a:headEnd type="none" w="sm" len="sm"/>
            <a:tailEnd type="stealth" w="med" len="med"/>
          </a:ln>
        </p:spPr>
      </p:cxnSp>
      <p:cxnSp>
        <p:nvCxnSpPr>
          <p:cNvPr id="339" name="Google Shape;339;p32"/>
          <p:cNvCxnSpPr>
            <a:stCxn id="283" idx="0"/>
            <a:endCxn id="335" idx="2"/>
          </p:cNvCxnSpPr>
          <p:nvPr/>
        </p:nvCxnSpPr>
        <p:spPr>
          <a:xfrm rot="10800000">
            <a:off x="3143141" y="2726911"/>
            <a:ext cx="934800" cy="644100"/>
          </a:xfrm>
          <a:prstGeom prst="straightConnector1">
            <a:avLst/>
          </a:prstGeom>
          <a:noFill/>
          <a:ln w="19050" cap="flat" cmpd="sng">
            <a:solidFill>
              <a:srgbClr val="0070C0"/>
            </a:solidFill>
            <a:prstDash val="solid"/>
            <a:round/>
            <a:headEnd type="none" w="sm" len="sm"/>
            <a:tailEnd type="stealth" w="med" len="med"/>
          </a:ln>
        </p:spPr>
      </p:cxnSp>
      <p:sp>
        <p:nvSpPr>
          <p:cNvPr id="340" name="Google Shape;340;p32"/>
          <p:cNvSpPr/>
          <p:nvPr/>
        </p:nvSpPr>
        <p:spPr>
          <a:xfrm>
            <a:off x="3823610" y="1901740"/>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Decoder</a:t>
            </a:r>
            <a:endParaRPr sz="800">
              <a:latin typeface="Helvetica Neue"/>
              <a:ea typeface="Helvetica Neue"/>
              <a:cs typeface="Helvetica Neue"/>
              <a:sym typeface="Helvetica Neue"/>
            </a:endParaRPr>
          </a:p>
        </p:txBody>
      </p:sp>
      <p:cxnSp>
        <p:nvCxnSpPr>
          <p:cNvPr id="341" name="Google Shape;341;p32"/>
          <p:cNvCxnSpPr/>
          <p:nvPr/>
        </p:nvCxnSpPr>
        <p:spPr>
          <a:xfrm rot="10800000">
            <a:off x="4031369" y="1646863"/>
            <a:ext cx="0" cy="246000"/>
          </a:xfrm>
          <a:prstGeom prst="straightConnector1">
            <a:avLst/>
          </a:prstGeom>
          <a:noFill/>
          <a:ln w="19050" cap="flat" cmpd="sng">
            <a:solidFill>
              <a:srgbClr val="4A7DBA"/>
            </a:solidFill>
            <a:prstDash val="solid"/>
            <a:round/>
            <a:headEnd type="none" w="sm" len="sm"/>
            <a:tailEnd type="stealth" w="med" len="med"/>
          </a:ln>
        </p:spPr>
      </p:cxnSp>
      <p:sp>
        <p:nvSpPr>
          <p:cNvPr id="342" name="Google Shape;342;p32"/>
          <p:cNvSpPr/>
          <p:nvPr/>
        </p:nvSpPr>
        <p:spPr>
          <a:xfrm>
            <a:off x="4464156" y="1901969"/>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Decoder</a:t>
            </a:r>
            <a:endParaRPr sz="800">
              <a:latin typeface="Helvetica Neue"/>
              <a:ea typeface="Helvetica Neue"/>
              <a:cs typeface="Helvetica Neue"/>
              <a:sym typeface="Helvetica Neue"/>
            </a:endParaRPr>
          </a:p>
        </p:txBody>
      </p:sp>
      <p:cxnSp>
        <p:nvCxnSpPr>
          <p:cNvPr id="343" name="Google Shape;343;p32"/>
          <p:cNvCxnSpPr/>
          <p:nvPr/>
        </p:nvCxnSpPr>
        <p:spPr>
          <a:xfrm>
            <a:off x="4331643" y="2082047"/>
            <a:ext cx="130200" cy="0"/>
          </a:xfrm>
          <a:prstGeom prst="straightConnector1">
            <a:avLst/>
          </a:prstGeom>
          <a:noFill/>
          <a:ln w="19050" cap="flat" cmpd="sng">
            <a:solidFill>
              <a:srgbClr val="0070C0"/>
            </a:solidFill>
            <a:prstDash val="solid"/>
            <a:round/>
            <a:headEnd type="none" w="sm" len="sm"/>
            <a:tailEnd type="stealth" w="med" len="med"/>
          </a:ln>
        </p:spPr>
      </p:cxnSp>
      <p:cxnSp>
        <p:nvCxnSpPr>
          <p:cNvPr id="344" name="Google Shape;344;p32"/>
          <p:cNvCxnSpPr/>
          <p:nvPr/>
        </p:nvCxnSpPr>
        <p:spPr>
          <a:xfrm rot="10800000">
            <a:off x="4683183" y="1647092"/>
            <a:ext cx="0" cy="246000"/>
          </a:xfrm>
          <a:prstGeom prst="straightConnector1">
            <a:avLst/>
          </a:prstGeom>
          <a:noFill/>
          <a:ln w="19050" cap="flat" cmpd="sng">
            <a:solidFill>
              <a:srgbClr val="4A7DBA"/>
            </a:solidFill>
            <a:prstDash val="solid"/>
            <a:round/>
            <a:headEnd type="none" w="sm" len="sm"/>
            <a:tailEnd type="stealth" w="med" len="med"/>
          </a:ln>
        </p:spPr>
      </p:cxnSp>
      <p:sp>
        <p:nvSpPr>
          <p:cNvPr id="345" name="Google Shape;345;p32"/>
          <p:cNvSpPr/>
          <p:nvPr/>
        </p:nvSpPr>
        <p:spPr>
          <a:xfrm>
            <a:off x="5104701" y="1901969"/>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Decoder</a:t>
            </a:r>
            <a:endParaRPr sz="800">
              <a:latin typeface="Helvetica Neue"/>
              <a:ea typeface="Helvetica Neue"/>
              <a:cs typeface="Helvetica Neue"/>
              <a:sym typeface="Helvetica Neue"/>
            </a:endParaRPr>
          </a:p>
        </p:txBody>
      </p:sp>
      <p:cxnSp>
        <p:nvCxnSpPr>
          <p:cNvPr id="346" name="Google Shape;346;p32"/>
          <p:cNvCxnSpPr/>
          <p:nvPr/>
        </p:nvCxnSpPr>
        <p:spPr>
          <a:xfrm>
            <a:off x="4972189" y="2082047"/>
            <a:ext cx="130200" cy="0"/>
          </a:xfrm>
          <a:prstGeom prst="straightConnector1">
            <a:avLst/>
          </a:prstGeom>
          <a:noFill/>
          <a:ln w="19050" cap="flat" cmpd="sng">
            <a:solidFill>
              <a:srgbClr val="0070C0"/>
            </a:solidFill>
            <a:prstDash val="solid"/>
            <a:round/>
            <a:headEnd type="none" w="sm" len="sm"/>
            <a:tailEnd type="stealth" w="med" len="med"/>
          </a:ln>
        </p:spPr>
      </p:cxnSp>
      <p:cxnSp>
        <p:nvCxnSpPr>
          <p:cNvPr id="347" name="Google Shape;347;p32"/>
          <p:cNvCxnSpPr/>
          <p:nvPr/>
        </p:nvCxnSpPr>
        <p:spPr>
          <a:xfrm rot="10800000">
            <a:off x="5334997" y="1647092"/>
            <a:ext cx="0" cy="246000"/>
          </a:xfrm>
          <a:prstGeom prst="straightConnector1">
            <a:avLst/>
          </a:prstGeom>
          <a:noFill/>
          <a:ln w="19050" cap="flat" cmpd="sng">
            <a:solidFill>
              <a:srgbClr val="4A7DBA"/>
            </a:solidFill>
            <a:prstDash val="solid"/>
            <a:round/>
            <a:headEnd type="none" w="sm" len="sm"/>
            <a:tailEnd type="stealth" w="med" len="med"/>
          </a:ln>
        </p:spPr>
      </p:cxnSp>
      <p:sp>
        <p:nvSpPr>
          <p:cNvPr id="348" name="Google Shape;348;p32"/>
          <p:cNvSpPr/>
          <p:nvPr/>
        </p:nvSpPr>
        <p:spPr>
          <a:xfrm>
            <a:off x="5745247" y="1902198"/>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Decoder</a:t>
            </a:r>
            <a:endParaRPr sz="800">
              <a:latin typeface="Helvetica Neue"/>
              <a:ea typeface="Helvetica Neue"/>
              <a:cs typeface="Helvetica Neue"/>
              <a:sym typeface="Helvetica Neue"/>
            </a:endParaRPr>
          </a:p>
        </p:txBody>
      </p:sp>
      <p:cxnSp>
        <p:nvCxnSpPr>
          <p:cNvPr id="349" name="Google Shape;349;p32"/>
          <p:cNvCxnSpPr/>
          <p:nvPr/>
        </p:nvCxnSpPr>
        <p:spPr>
          <a:xfrm>
            <a:off x="5612735" y="2082276"/>
            <a:ext cx="130200" cy="0"/>
          </a:xfrm>
          <a:prstGeom prst="straightConnector1">
            <a:avLst/>
          </a:prstGeom>
          <a:noFill/>
          <a:ln w="19050" cap="flat" cmpd="sng">
            <a:solidFill>
              <a:srgbClr val="0070C0"/>
            </a:solidFill>
            <a:prstDash val="solid"/>
            <a:round/>
            <a:headEnd type="none" w="sm" len="sm"/>
            <a:tailEnd type="stealth" w="med" len="med"/>
          </a:ln>
        </p:spPr>
      </p:cxnSp>
      <p:cxnSp>
        <p:nvCxnSpPr>
          <p:cNvPr id="350" name="Google Shape;350;p32"/>
          <p:cNvCxnSpPr/>
          <p:nvPr/>
        </p:nvCxnSpPr>
        <p:spPr>
          <a:xfrm rot="10800000">
            <a:off x="5986811" y="1647321"/>
            <a:ext cx="0" cy="246000"/>
          </a:xfrm>
          <a:prstGeom prst="straightConnector1">
            <a:avLst/>
          </a:prstGeom>
          <a:noFill/>
          <a:ln w="19050" cap="flat" cmpd="sng">
            <a:solidFill>
              <a:srgbClr val="4A7DBA"/>
            </a:solidFill>
            <a:prstDash val="solid"/>
            <a:round/>
            <a:headEnd type="none" w="sm" len="sm"/>
            <a:tailEnd type="stealth" w="med" len="med"/>
          </a:ln>
        </p:spPr>
      </p:cxnSp>
      <p:sp>
        <p:nvSpPr>
          <p:cNvPr id="351" name="Google Shape;351;p32"/>
          <p:cNvSpPr/>
          <p:nvPr/>
        </p:nvSpPr>
        <p:spPr>
          <a:xfrm>
            <a:off x="6385791" y="1888416"/>
            <a:ext cx="505800" cy="3600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800" b="1">
                <a:solidFill>
                  <a:srgbClr val="000000"/>
                </a:solidFill>
                <a:latin typeface="Helvetica Neue"/>
                <a:ea typeface="Helvetica Neue"/>
                <a:cs typeface="Helvetica Neue"/>
                <a:sym typeface="Helvetica Neue"/>
              </a:rPr>
              <a:t>Decoder</a:t>
            </a:r>
            <a:endParaRPr sz="800">
              <a:latin typeface="Helvetica Neue"/>
              <a:ea typeface="Helvetica Neue"/>
              <a:cs typeface="Helvetica Neue"/>
              <a:sym typeface="Helvetica Neue"/>
            </a:endParaRPr>
          </a:p>
        </p:txBody>
      </p:sp>
      <p:cxnSp>
        <p:nvCxnSpPr>
          <p:cNvPr id="352" name="Google Shape;352;p32"/>
          <p:cNvCxnSpPr/>
          <p:nvPr/>
        </p:nvCxnSpPr>
        <p:spPr>
          <a:xfrm>
            <a:off x="6253280" y="2077373"/>
            <a:ext cx="130200" cy="0"/>
          </a:xfrm>
          <a:prstGeom prst="straightConnector1">
            <a:avLst/>
          </a:prstGeom>
          <a:noFill/>
          <a:ln w="19050" cap="flat" cmpd="sng">
            <a:solidFill>
              <a:srgbClr val="0070C0"/>
            </a:solidFill>
            <a:prstDash val="solid"/>
            <a:round/>
            <a:headEnd type="none" w="sm" len="sm"/>
            <a:tailEnd type="stealth" w="med" len="med"/>
          </a:ln>
        </p:spPr>
      </p:cxnSp>
      <p:cxnSp>
        <p:nvCxnSpPr>
          <p:cNvPr id="353" name="Google Shape;353;p32"/>
          <p:cNvCxnSpPr/>
          <p:nvPr/>
        </p:nvCxnSpPr>
        <p:spPr>
          <a:xfrm rot="10800000">
            <a:off x="6638625" y="1647321"/>
            <a:ext cx="0" cy="246000"/>
          </a:xfrm>
          <a:prstGeom prst="straightConnector1">
            <a:avLst/>
          </a:prstGeom>
          <a:noFill/>
          <a:ln w="19050" cap="flat" cmpd="sng">
            <a:solidFill>
              <a:srgbClr val="4A7DBA"/>
            </a:solidFill>
            <a:prstDash val="solid"/>
            <a:round/>
            <a:headEnd type="none" w="sm" len="sm"/>
            <a:tailEnd type="stealth" w="med" len="med"/>
          </a:ln>
        </p:spPr>
      </p:cxnSp>
      <p:cxnSp>
        <p:nvCxnSpPr>
          <p:cNvPr id="354" name="Google Shape;354;p32"/>
          <p:cNvCxnSpPr>
            <a:stCxn id="335" idx="3"/>
          </p:cNvCxnSpPr>
          <p:nvPr/>
        </p:nvCxnSpPr>
        <p:spPr>
          <a:xfrm rot="10800000" flipH="1">
            <a:off x="3395896" y="2272147"/>
            <a:ext cx="635700" cy="274800"/>
          </a:xfrm>
          <a:prstGeom prst="straightConnector1">
            <a:avLst/>
          </a:prstGeom>
          <a:noFill/>
          <a:ln w="19050" cap="flat" cmpd="sng">
            <a:solidFill>
              <a:srgbClr val="4A7DBA"/>
            </a:solidFill>
            <a:prstDash val="solid"/>
            <a:round/>
            <a:headEnd type="none" w="sm" len="sm"/>
            <a:tailEnd type="stealth" w="med" len="med"/>
          </a:ln>
        </p:spPr>
      </p:cxnSp>
      <p:cxnSp>
        <p:nvCxnSpPr>
          <p:cNvPr id="355" name="Google Shape;355;p32"/>
          <p:cNvCxnSpPr>
            <a:stCxn id="335" idx="3"/>
            <a:endCxn id="342" idx="2"/>
          </p:cNvCxnSpPr>
          <p:nvPr/>
        </p:nvCxnSpPr>
        <p:spPr>
          <a:xfrm rot="10800000" flipH="1">
            <a:off x="3395896" y="2261947"/>
            <a:ext cx="1321200" cy="285000"/>
          </a:xfrm>
          <a:prstGeom prst="straightConnector1">
            <a:avLst/>
          </a:prstGeom>
          <a:noFill/>
          <a:ln w="19050" cap="flat" cmpd="sng">
            <a:solidFill>
              <a:srgbClr val="4A7DBA"/>
            </a:solidFill>
            <a:prstDash val="solid"/>
            <a:round/>
            <a:headEnd type="none" w="sm" len="sm"/>
            <a:tailEnd type="stealth" w="med" len="med"/>
          </a:ln>
        </p:spPr>
      </p:cxnSp>
      <p:cxnSp>
        <p:nvCxnSpPr>
          <p:cNvPr id="356" name="Google Shape;356;p32"/>
          <p:cNvCxnSpPr>
            <a:stCxn id="335" idx="3"/>
            <a:endCxn id="345" idx="2"/>
          </p:cNvCxnSpPr>
          <p:nvPr/>
        </p:nvCxnSpPr>
        <p:spPr>
          <a:xfrm rot="10800000" flipH="1">
            <a:off x="3395896" y="2261947"/>
            <a:ext cx="1961700" cy="285000"/>
          </a:xfrm>
          <a:prstGeom prst="straightConnector1">
            <a:avLst/>
          </a:prstGeom>
          <a:noFill/>
          <a:ln w="19050" cap="flat" cmpd="sng">
            <a:solidFill>
              <a:srgbClr val="4A7DBA"/>
            </a:solidFill>
            <a:prstDash val="solid"/>
            <a:round/>
            <a:headEnd type="none" w="sm" len="sm"/>
            <a:tailEnd type="stealth" w="med" len="med"/>
          </a:ln>
        </p:spPr>
      </p:cxnSp>
      <p:cxnSp>
        <p:nvCxnSpPr>
          <p:cNvPr id="357" name="Google Shape;357;p32"/>
          <p:cNvCxnSpPr>
            <a:stCxn id="335" idx="3"/>
            <a:endCxn id="348" idx="2"/>
          </p:cNvCxnSpPr>
          <p:nvPr/>
        </p:nvCxnSpPr>
        <p:spPr>
          <a:xfrm rot="10800000" flipH="1">
            <a:off x="3395896" y="2262247"/>
            <a:ext cx="2602200" cy="284700"/>
          </a:xfrm>
          <a:prstGeom prst="straightConnector1">
            <a:avLst/>
          </a:prstGeom>
          <a:noFill/>
          <a:ln w="19050" cap="flat" cmpd="sng">
            <a:solidFill>
              <a:srgbClr val="4A7DBA"/>
            </a:solidFill>
            <a:prstDash val="solid"/>
            <a:round/>
            <a:headEnd type="none" w="sm" len="sm"/>
            <a:tailEnd type="stealth" w="med" len="med"/>
          </a:ln>
        </p:spPr>
      </p:cxnSp>
      <p:cxnSp>
        <p:nvCxnSpPr>
          <p:cNvPr id="358" name="Google Shape;358;p32"/>
          <p:cNvCxnSpPr>
            <a:endCxn id="351" idx="2"/>
          </p:cNvCxnSpPr>
          <p:nvPr/>
        </p:nvCxnSpPr>
        <p:spPr>
          <a:xfrm rot="10800000" flipH="1">
            <a:off x="3395691" y="2248416"/>
            <a:ext cx="3243000" cy="298500"/>
          </a:xfrm>
          <a:prstGeom prst="straightConnector1">
            <a:avLst/>
          </a:prstGeom>
          <a:noFill/>
          <a:ln w="19050" cap="flat" cmpd="sng">
            <a:solidFill>
              <a:srgbClr val="4A7DBA"/>
            </a:solidFill>
            <a:prstDash val="solid"/>
            <a:round/>
            <a:headEnd type="none" w="sm" len="sm"/>
            <a:tailEnd type="stealth"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Topics covered in week 5 videos</a:t>
            </a:r>
            <a:endParaRPr/>
          </a:p>
          <a:p>
            <a:pPr marL="0" lvl="0" indent="0" algn="l" rtl="0">
              <a:spcBef>
                <a:spcPts val="0"/>
              </a:spcBef>
              <a:spcAft>
                <a:spcPts val="0"/>
              </a:spcAft>
              <a:buNone/>
            </a:pPr>
            <a:endParaRPr/>
          </a:p>
        </p:txBody>
      </p:sp>
      <p:sp>
        <p:nvSpPr>
          <p:cNvPr id="69" name="Google Shape;6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LSTM Applications</a:t>
            </a:r>
            <a:endParaRPr/>
          </a:p>
          <a:p>
            <a:pPr marL="914400" lvl="1" indent="-317500" algn="l" rtl="0">
              <a:spcBef>
                <a:spcPts val="0"/>
              </a:spcBef>
              <a:spcAft>
                <a:spcPts val="0"/>
              </a:spcAft>
              <a:buSzPts val="1400"/>
              <a:buChar char="○"/>
            </a:pPr>
            <a:r>
              <a:rPr lang="en"/>
              <a:t>Sentence generation</a:t>
            </a:r>
            <a:endParaRPr/>
          </a:p>
          <a:p>
            <a:pPr marL="914400" lvl="1" indent="-317500" algn="l" rtl="0">
              <a:spcBef>
                <a:spcPts val="0"/>
              </a:spcBef>
              <a:spcAft>
                <a:spcPts val="0"/>
              </a:spcAft>
              <a:buSzPts val="1400"/>
              <a:buChar char="○"/>
            </a:pPr>
            <a:r>
              <a:rPr lang="en"/>
              <a:t>Sentiment analysis</a:t>
            </a:r>
            <a:endParaRPr/>
          </a:p>
          <a:p>
            <a:pPr marL="914400" lvl="1" indent="-317500" algn="l" rtl="0">
              <a:spcBef>
                <a:spcPts val="0"/>
              </a:spcBef>
              <a:spcAft>
                <a:spcPts val="0"/>
              </a:spcAft>
              <a:buSzPts val="1400"/>
              <a:buChar char="○"/>
            </a:pPr>
            <a:r>
              <a:rPr lang="en"/>
              <a:t>Machine translation</a:t>
            </a:r>
            <a:endParaRPr/>
          </a:p>
          <a:p>
            <a:pPr marL="457200" lvl="0" indent="-342900" algn="l" rtl="0">
              <a:spcBef>
                <a:spcPts val="0"/>
              </a:spcBef>
              <a:spcAft>
                <a:spcPts val="0"/>
              </a:spcAft>
              <a:buSzPts val="1800"/>
              <a:buChar char="●"/>
            </a:pPr>
            <a:r>
              <a:rPr lang="en"/>
              <a:t>Advance LSTM structures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ctrTitle"/>
          </p:nvPr>
        </p:nvSpPr>
        <p:spPr>
          <a:xfrm>
            <a:off x="311700" y="2210400"/>
            <a:ext cx="8520600" cy="72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Advance </a:t>
            </a:r>
            <a:r>
              <a:rPr lang="en" b="0">
                <a:solidFill>
                  <a:srgbClr val="039BE5"/>
                </a:solidFill>
                <a:latin typeface="Helvetica Neue Light"/>
                <a:ea typeface="Helvetica Neue Light"/>
                <a:cs typeface="Helvetica Neue Light"/>
                <a:sym typeface="Helvetica Neue Light"/>
              </a:rPr>
              <a:t>LSTM structures</a:t>
            </a:r>
            <a:endParaRPr b="0">
              <a:solidFill>
                <a:srgbClr val="039BE5"/>
              </a:solidFill>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 layer LSTM</a:t>
            </a:r>
            <a:endParaRPr/>
          </a:p>
        </p:txBody>
      </p:sp>
      <p:sp>
        <p:nvSpPr>
          <p:cNvPr id="369" name="Google Shape;369;p34"/>
          <p:cNvSpPr/>
          <p:nvPr/>
        </p:nvSpPr>
        <p:spPr>
          <a:xfrm>
            <a:off x="3824161" y="2941858"/>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LSTM1</a:t>
            </a:r>
            <a:endParaRPr sz="1200">
              <a:latin typeface="Helvetica Neue"/>
              <a:ea typeface="Helvetica Neue"/>
              <a:cs typeface="Helvetica Neue"/>
              <a:sym typeface="Helvetica Neue"/>
            </a:endParaRPr>
          </a:p>
        </p:txBody>
      </p:sp>
      <p:sp>
        <p:nvSpPr>
          <p:cNvPr id="370" name="Google Shape;370;p34"/>
          <p:cNvSpPr/>
          <p:nvPr/>
        </p:nvSpPr>
        <p:spPr>
          <a:xfrm>
            <a:off x="4614712" y="2941858"/>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LSTM1</a:t>
            </a:r>
            <a:endParaRPr sz="1200">
              <a:latin typeface="Helvetica Neue"/>
              <a:ea typeface="Helvetica Neue"/>
              <a:cs typeface="Helvetica Neue"/>
              <a:sym typeface="Helvetica Neue"/>
            </a:endParaRPr>
          </a:p>
        </p:txBody>
      </p:sp>
      <p:cxnSp>
        <p:nvCxnSpPr>
          <p:cNvPr id="371" name="Google Shape;371;p34"/>
          <p:cNvCxnSpPr/>
          <p:nvPr/>
        </p:nvCxnSpPr>
        <p:spPr>
          <a:xfrm>
            <a:off x="4451167" y="3164108"/>
            <a:ext cx="160500" cy="0"/>
          </a:xfrm>
          <a:prstGeom prst="straightConnector1">
            <a:avLst/>
          </a:prstGeom>
          <a:noFill/>
          <a:ln w="19050" cap="flat" cmpd="sng">
            <a:solidFill>
              <a:srgbClr val="0070C0"/>
            </a:solidFill>
            <a:prstDash val="solid"/>
            <a:round/>
            <a:headEnd type="none" w="sm" len="sm"/>
            <a:tailEnd type="stealth" w="med" len="med"/>
          </a:ln>
        </p:spPr>
      </p:cxnSp>
      <p:sp>
        <p:nvSpPr>
          <p:cNvPr id="372" name="Google Shape;372;p34"/>
          <p:cNvSpPr/>
          <p:nvPr/>
        </p:nvSpPr>
        <p:spPr>
          <a:xfrm>
            <a:off x="5405263" y="2942141"/>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LSTM1</a:t>
            </a:r>
            <a:endParaRPr sz="1200">
              <a:latin typeface="Helvetica Neue"/>
              <a:ea typeface="Helvetica Neue"/>
              <a:cs typeface="Helvetica Neue"/>
              <a:sym typeface="Helvetica Neue"/>
            </a:endParaRPr>
          </a:p>
        </p:txBody>
      </p:sp>
      <p:cxnSp>
        <p:nvCxnSpPr>
          <p:cNvPr id="373" name="Google Shape;373;p34"/>
          <p:cNvCxnSpPr/>
          <p:nvPr/>
        </p:nvCxnSpPr>
        <p:spPr>
          <a:xfrm>
            <a:off x="5241718" y="3164391"/>
            <a:ext cx="160500" cy="0"/>
          </a:xfrm>
          <a:prstGeom prst="straightConnector1">
            <a:avLst/>
          </a:prstGeom>
          <a:noFill/>
          <a:ln w="19050" cap="flat" cmpd="sng">
            <a:solidFill>
              <a:srgbClr val="0070C0"/>
            </a:solidFill>
            <a:prstDash val="solid"/>
            <a:round/>
            <a:headEnd type="none" w="sm" len="sm"/>
            <a:tailEnd type="stealth" w="med" len="med"/>
          </a:ln>
        </p:spPr>
      </p:cxnSp>
      <p:sp>
        <p:nvSpPr>
          <p:cNvPr id="374" name="Google Shape;374;p34"/>
          <p:cNvSpPr/>
          <p:nvPr/>
        </p:nvSpPr>
        <p:spPr>
          <a:xfrm>
            <a:off x="6195812" y="2925132"/>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LSTM1</a:t>
            </a:r>
            <a:endParaRPr sz="1200">
              <a:latin typeface="Helvetica Neue"/>
              <a:ea typeface="Helvetica Neue"/>
              <a:cs typeface="Helvetica Neue"/>
              <a:sym typeface="Helvetica Neue"/>
            </a:endParaRPr>
          </a:p>
        </p:txBody>
      </p:sp>
      <p:cxnSp>
        <p:nvCxnSpPr>
          <p:cNvPr id="375" name="Google Shape;375;p34"/>
          <p:cNvCxnSpPr/>
          <p:nvPr/>
        </p:nvCxnSpPr>
        <p:spPr>
          <a:xfrm>
            <a:off x="6032269" y="3158339"/>
            <a:ext cx="160500" cy="0"/>
          </a:xfrm>
          <a:prstGeom prst="straightConnector1">
            <a:avLst/>
          </a:prstGeom>
          <a:noFill/>
          <a:ln w="19050" cap="flat" cmpd="sng">
            <a:solidFill>
              <a:srgbClr val="0070C0"/>
            </a:solidFill>
            <a:prstDash val="solid"/>
            <a:round/>
            <a:headEnd type="none" w="sm" len="sm"/>
            <a:tailEnd type="stealth" w="med" len="med"/>
          </a:ln>
        </p:spPr>
      </p:cxnSp>
      <p:cxnSp>
        <p:nvCxnSpPr>
          <p:cNvPr id="376" name="Google Shape;376;p34"/>
          <p:cNvCxnSpPr/>
          <p:nvPr/>
        </p:nvCxnSpPr>
        <p:spPr>
          <a:xfrm rot="10800000" flipH="1">
            <a:off x="4135303" y="3369613"/>
            <a:ext cx="900" cy="227700"/>
          </a:xfrm>
          <a:prstGeom prst="straightConnector1">
            <a:avLst/>
          </a:prstGeom>
          <a:noFill/>
          <a:ln w="19050" cap="flat" cmpd="sng">
            <a:solidFill>
              <a:srgbClr val="0070C0"/>
            </a:solidFill>
            <a:prstDash val="solid"/>
            <a:round/>
            <a:headEnd type="none" w="sm" len="sm"/>
            <a:tailEnd type="stealth" w="med" len="med"/>
          </a:ln>
        </p:spPr>
      </p:cxnSp>
      <p:cxnSp>
        <p:nvCxnSpPr>
          <p:cNvPr id="377" name="Google Shape;377;p34"/>
          <p:cNvCxnSpPr/>
          <p:nvPr/>
        </p:nvCxnSpPr>
        <p:spPr>
          <a:xfrm rot="10800000">
            <a:off x="4926755" y="3369594"/>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378" name="Google Shape;378;p34"/>
          <p:cNvCxnSpPr/>
          <p:nvPr/>
        </p:nvCxnSpPr>
        <p:spPr>
          <a:xfrm rot="10800000">
            <a:off x="5717306" y="3369594"/>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379" name="Google Shape;379;p34"/>
          <p:cNvCxnSpPr/>
          <p:nvPr/>
        </p:nvCxnSpPr>
        <p:spPr>
          <a:xfrm rot="10800000">
            <a:off x="6507855" y="3369839"/>
            <a:ext cx="0" cy="244200"/>
          </a:xfrm>
          <a:prstGeom prst="straightConnector1">
            <a:avLst/>
          </a:prstGeom>
          <a:noFill/>
          <a:ln w="19050" cap="flat" cmpd="sng">
            <a:solidFill>
              <a:srgbClr val="0070C0"/>
            </a:solidFill>
            <a:prstDash val="solid"/>
            <a:round/>
            <a:headEnd type="none" w="sm" len="sm"/>
            <a:tailEnd type="stealth" w="med" len="med"/>
          </a:ln>
        </p:spPr>
      </p:cxnSp>
      <p:sp>
        <p:nvSpPr>
          <p:cNvPr id="380" name="Google Shape;380;p34"/>
          <p:cNvSpPr/>
          <p:nvPr/>
        </p:nvSpPr>
        <p:spPr>
          <a:xfrm>
            <a:off x="3817984" y="2284522"/>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LSTM2</a:t>
            </a:r>
            <a:endParaRPr sz="1200">
              <a:latin typeface="Helvetica Neue"/>
              <a:ea typeface="Helvetica Neue"/>
              <a:cs typeface="Helvetica Neue"/>
              <a:sym typeface="Helvetica Neue"/>
            </a:endParaRPr>
          </a:p>
        </p:txBody>
      </p:sp>
      <p:sp>
        <p:nvSpPr>
          <p:cNvPr id="381" name="Google Shape;381;p34"/>
          <p:cNvSpPr/>
          <p:nvPr/>
        </p:nvSpPr>
        <p:spPr>
          <a:xfrm>
            <a:off x="4608535" y="2284522"/>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LSTM2</a:t>
            </a:r>
            <a:endParaRPr sz="1200">
              <a:latin typeface="Helvetica Neue"/>
              <a:ea typeface="Helvetica Neue"/>
              <a:cs typeface="Helvetica Neue"/>
              <a:sym typeface="Helvetica Neue"/>
            </a:endParaRPr>
          </a:p>
        </p:txBody>
      </p:sp>
      <p:cxnSp>
        <p:nvCxnSpPr>
          <p:cNvPr id="382" name="Google Shape;382;p34"/>
          <p:cNvCxnSpPr/>
          <p:nvPr/>
        </p:nvCxnSpPr>
        <p:spPr>
          <a:xfrm>
            <a:off x="4444990" y="2506772"/>
            <a:ext cx="160500" cy="0"/>
          </a:xfrm>
          <a:prstGeom prst="straightConnector1">
            <a:avLst/>
          </a:prstGeom>
          <a:noFill/>
          <a:ln w="19050" cap="flat" cmpd="sng">
            <a:solidFill>
              <a:srgbClr val="0070C0"/>
            </a:solidFill>
            <a:prstDash val="solid"/>
            <a:round/>
            <a:headEnd type="none" w="sm" len="sm"/>
            <a:tailEnd type="stealth" w="med" len="med"/>
          </a:ln>
        </p:spPr>
      </p:cxnSp>
      <p:sp>
        <p:nvSpPr>
          <p:cNvPr id="383" name="Google Shape;383;p34"/>
          <p:cNvSpPr/>
          <p:nvPr/>
        </p:nvSpPr>
        <p:spPr>
          <a:xfrm>
            <a:off x="5399086" y="2284805"/>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LSTM2</a:t>
            </a:r>
            <a:endParaRPr sz="1200">
              <a:latin typeface="Helvetica Neue"/>
              <a:ea typeface="Helvetica Neue"/>
              <a:cs typeface="Helvetica Neue"/>
              <a:sym typeface="Helvetica Neue"/>
            </a:endParaRPr>
          </a:p>
        </p:txBody>
      </p:sp>
      <p:cxnSp>
        <p:nvCxnSpPr>
          <p:cNvPr id="384" name="Google Shape;384;p34"/>
          <p:cNvCxnSpPr/>
          <p:nvPr/>
        </p:nvCxnSpPr>
        <p:spPr>
          <a:xfrm>
            <a:off x="5235541" y="2507055"/>
            <a:ext cx="160500" cy="0"/>
          </a:xfrm>
          <a:prstGeom prst="straightConnector1">
            <a:avLst/>
          </a:prstGeom>
          <a:noFill/>
          <a:ln w="19050" cap="flat" cmpd="sng">
            <a:solidFill>
              <a:srgbClr val="0070C0"/>
            </a:solidFill>
            <a:prstDash val="solid"/>
            <a:round/>
            <a:headEnd type="none" w="sm" len="sm"/>
            <a:tailEnd type="stealth" w="med" len="med"/>
          </a:ln>
        </p:spPr>
      </p:cxnSp>
      <p:sp>
        <p:nvSpPr>
          <p:cNvPr id="385" name="Google Shape;385;p34"/>
          <p:cNvSpPr/>
          <p:nvPr/>
        </p:nvSpPr>
        <p:spPr>
          <a:xfrm>
            <a:off x="6189635" y="2267797"/>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LSTM2</a:t>
            </a:r>
            <a:endParaRPr sz="1200">
              <a:latin typeface="Helvetica Neue"/>
              <a:ea typeface="Helvetica Neue"/>
              <a:cs typeface="Helvetica Neue"/>
              <a:sym typeface="Helvetica Neue"/>
            </a:endParaRPr>
          </a:p>
        </p:txBody>
      </p:sp>
      <p:cxnSp>
        <p:nvCxnSpPr>
          <p:cNvPr id="386" name="Google Shape;386;p34"/>
          <p:cNvCxnSpPr/>
          <p:nvPr/>
        </p:nvCxnSpPr>
        <p:spPr>
          <a:xfrm>
            <a:off x="6026092" y="2501003"/>
            <a:ext cx="160500" cy="0"/>
          </a:xfrm>
          <a:prstGeom prst="straightConnector1">
            <a:avLst/>
          </a:prstGeom>
          <a:noFill/>
          <a:ln w="19050" cap="flat" cmpd="sng">
            <a:solidFill>
              <a:srgbClr val="0070C0"/>
            </a:solidFill>
            <a:prstDash val="solid"/>
            <a:round/>
            <a:headEnd type="none" w="sm" len="sm"/>
            <a:tailEnd type="stealth" w="med" len="med"/>
          </a:ln>
        </p:spPr>
      </p:cxnSp>
      <p:cxnSp>
        <p:nvCxnSpPr>
          <p:cNvPr id="387" name="Google Shape;387;p34"/>
          <p:cNvCxnSpPr/>
          <p:nvPr/>
        </p:nvCxnSpPr>
        <p:spPr>
          <a:xfrm rot="10800000" flipH="1">
            <a:off x="4129126" y="2712277"/>
            <a:ext cx="900" cy="227700"/>
          </a:xfrm>
          <a:prstGeom prst="straightConnector1">
            <a:avLst/>
          </a:prstGeom>
          <a:noFill/>
          <a:ln w="19050" cap="flat" cmpd="sng">
            <a:solidFill>
              <a:srgbClr val="0070C0"/>
            </a:solidFill>
            <a:prstDash val="solid"/>
            <a:round/>
            <a:headEnd type="none" w="sm" len="sm"/>
            <a:tailEnd type="stealth" w="med" len="med"/>
          </a:ln>
        </p:spPr>
      </p:cxnSp>
      <p:cxnSp>
        <p:nvCxnSpPr>
          <p:cNvPr id="388" name="Google Shape;388;p34"/>
          <p:cNvCxnSpPr/>
          <p:nvPr/>
        </p:nvCxnSpPr>
        <p:spPr>
          <a:xfrm rot="10800000">
            <a:off x="4920578" y="2712258"/>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389" name="Google Shape;389;p34"/>
          <p:cNvCxnSpPr/>
          <p:nvPr/>
        </p:nvCxnSpPr>
        <p:spPr>
          <a:xfrm rot="10800000">
            <a:off x="5711129" y="2712258"/>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390" name="Google Shape;390;p34"/>
          <p:cNvCxnSpPr/>
          <p:nvPr/>
        </p:nvCxnSpPr>
        <p:spPr>
          <a:xfrm rot="10800000">
            <a:off x="6501679" y="2694360"/>
            <a:ext cx="0" cy="244200"/>
          </a:xfrm>
          <a:prstGeom prst="straightConnector1">
            <a:avLst/>
          </a:prstGeom>
          <a:noFill/>
          <a:ln w="19050" cap="flat" cmpd="sng">
            <a:solidFill>
              <a:srgbClr val="0070C0"/>
            </a:solidFill>
            <a:prstDash val="solid"/>
            <a:round/>
            <a:headEnd type="none" w="sm" len="sm"/>
            <a:tailEnd type="stealth" w="med" len="med"/>
          </a:ln>
        </p:spPr>
      </p:cxnSp>
      <p:sp>
        <p:nvSpPr>
          <p:cNvPr id="391" name="Google Shape;391;p34"/>
          <p:cNvSpPr/>
          <p:nvPr/>
        </p:nvSpPr>
        <p:spPr>
          <a:xfrm>
            <a:off x="3956590" y="3610428"/>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x</a:t>
            </a:r>
            <a:r>
              <a:rPr lang="en" sz="1200" i="1" baseline="-25000">
                <a:solidFill>
                  <a:srgbClr val="000000"/>
                </a:solidFill>
                <a:latin typeface="Helvetica Neue"/>
                <a:ea typeface="Helvetica Neue"/>
                <a:cs typeface="Helvetica Neue"/>
                <a:sym typeface="Helvetica Neue"/>
              </a:rPr>
              <a:t>n-3</a:t>
            </a:r>
            <a:endParaRPr sz="1200">
              <a:latin typeface="Helvetica Neue"/>
              <a:ea typeface="Helvetica Neue"/>
              <a:cs typeface="Helvetica Neue"/>
              <a:sym typeface="Helvetica Neue"/>
            </a:endParaRPr>
          </a:p>
        </p:txBody>
      </p:sp>
      <p:sp>
        <p:nvSpPr>
          <p:cNvPr id="392" name="Google Shape;392;p34"/>
          <p:cNvSpPr/>
          <p:nvPr/>
        </p:nvSpPr>
        <p:spPr>
          <a:xfrm>
            <a:off x="4748712" y="3610428"/>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x</a:t>
            </a:r>
            <a:r>
              <a:rPr lang="en" sz="1200" i="1" baseline="-25000">
                <a:solidFill>
                  <a:srgbClr val="000000"/>
                </a:solidFill>
                <a:latin typeface="Helvetica Neue"/>
                <a:ea typeface="Helvetica Neue"/>
                <a:cs typeface="Helvetica Neue"/>
                <a:sym typeface="Helvetica Neue"/>
              </a:rPr>
              <a:t>n-2</a:t>
            </a:r>
            <a:endParaRPr sz="1200">
              <a:latin typeface="Helvetica Neue"/>
              <a:ea typeface="Helvetica Neue"/>
              <a:cs typeface="Helvetica Neue"/>
              <a:sym typeface="Helvetica Neue"/>
            </a:endParaRPr>
          </a:p>
        </p:txBody>
      </p:sp>
      <p:sp>
        <p:nvSpPr>
          <p:cNvPr id="393" name="Google Shape;393;p34"/>
          <p:cNvSpPr/>
          <p:nvPr/>
        </p:nvSpPr>
        <p:spPr>
          <a:xfrm>
            <a:off x="5548626" y="3610428"/>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x</a:t>
            </a:r>
            <a:r>
              <a:rPr lang="en" sz="1200" i="1" baseline="-25000">
                <a:solidFill>
                  <a:srgbClr val="000000"/>
                </a:solidFill>
                <a:latin typeface="Helvetica Neue"/>
                <a:ea typeface="Helvetica Neue"/>
                <a:cs typeface="Helvetica Neue"/>
                <a:sym typeface="Helvetica Neue"/>
              </a:rPr>
              <a:t>n-1</a:t>
            </a:r>
            <a:endParaRPr sz="1200">
              <a:latin typeface="Helvetica Neue"/>
              <a:ea typeface="Helvetica Neue"/>
              <a:cs typeface="Helvetica Neue"/>
              <a:sym typeface="Helvetica Neue"/>
            </a:endParaRPr>
          </a:p>
        </p:txBody>
      </p:sp>
      <p:sp>
        <p:nvSpPr>
          <p:cNvPr id="394" name="Google Shape;394;p34"/>
          <p:cNvSpPr/>
          <p:nvPr/>
        </p:nvSpPr>
        <p:spPr>
          <a:xfrm>
            <a:off x="6332583" y="3619500"/>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x</a:t>
            </a:r>
            <a:r>
              <a:rPr lang="en" sz="1200" i="1" baseline="-25000">
                <a:solidFill>
                  <a:srgbClr val="000000"/>
                </a:solidFill>
                <a:latin typeface="Helvetica Neue"/>
                <a:ea typeface="Helvetica Neue"/>
                <a:cs typeface="Helvetica Neue"/>
                <a:sym typeface="Helvetica Neue"/>
              </a:rPr>
              <a:t>n</a:t>
            </a:r>
            <a:endParaRPr sz="1200" i="1" baseline="-25000">
              <a:solidFill>
                <a:srgbClr val="000000"/>
              </a:solidFill>
              <a:latin typeface="Helvetica Neue"/>
              <a:ea typeface="Helvetica Neue"/>
              <a:cs typeface="Helvetica Neue"/>
              <a:sym typeface="Helvetica Neue"/>
            </a:endParaRPr>
          </a:p>
        </p:txBody>
      </p:sp>
      <p:cxnSp>
        <p:nvCxnSpPr>
          <p:cNvPr id="395" name="Google Shape;395;p34"/>
          <p:cNvCxnSpPr/>
          <p:nvPr/>
        </p:nvCxnSpPr>
        <p:spPr>
          <a:xfrm rot="10800000" flipH="1">
            <a:off x="4138379" y="2058018"/>
            <a:ext cx="900" cy="227700"/>
          </a:xfrm>
          <a:prstGeom prst="straightConnector1">
            <a:avLst/>
          </a:prstGeom>
          <a:noFill/>
          <a:ln w="19050" cap="flat" cmpd="sng">
            <a:solidFill>
              <a:srgbClr val="0070C0"/>
            </a:solidFill>
            <a:prstDash val="solid"/>
            <a:round/>
            <a:headEnd type="none" w="sm" len="sm"/>
            <a:tailEnd type="stealth" w="med" len="med"/>
          </a:ln>
        </p:spPr>
      </p:cxnSp>
      <p:cxnSp>
        <p:nvCxnSpPr>
          <p:cNvPr id="396" name="Google Shape;396;p34"/>
          <p:cNvCxnSpPr/>
          <p:nvPr/>
        </p:nvCxnSpPr>
        <p:spPr>
          <a:xfrm rot="10800000">
            <a:off x="4929831" y="2058000"/>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397" name="Google Shape;397;p34"/>
          <p:cNvCxnSpPr/>
          <p:nvPr/>
        </p:nvCxnSpPr>
        <p:spPr>
          <a:xfrm rot="10800000">
            <a:off x="5720381" y="2058000"/>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398" name="Google Shape;398;p34"/>
          <p:cNvCxnSpPr/>
          <p:nvPr/>
        </p:nvCxnSpPr>
        <p:spPr>
          <a:xfrm rot="10800000">
            <a:off x="6510932" y="2040102"/>
            <a:ext cx="0" cy="244200"/>
          </a:xfrm>
          <a:prstGeom prst="straightConnector1">
            <a:avLst/>
          </a:prstGeom>
          <a:noFill/>
          <a:ln w="19050" cap="flat" cmpd="sng">
            <a:solidFill>
              <a:srgbClr val="0070C0"/>
            </a:solidFill>
            <a:prstDash val="solid"/>
            <a:round/>
            <a:headEnd type="none" w="sm" len="sm"/>
            <a:tailEnd type="stealth" w="med" len="med"/>
          </a:ln>
        </p:spPr>
      </p:cxnSp>
      <p:sp>
        <p:nvSpPr>
          <p:cNvPr id="399" name="Google Shape;399;p34"/>
          <p:cNvSpPr/>
          <p:nvPr/>
        </p:nvSpPr>
        <p:spPr>
          <a:xfrm>
            <a:off x="3966742" y="1705428"/>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y</a:t>
            </a:r>
            <a:r>
              <a:rPr lang="en" sz="1200" i="1" baseline="-25000">
                <a:solidFill>
                  <a:srgbClr val="000000"/>
                </a:solidFill>
                <a:latin typeface="Helvetica Neue"/>
                <a:ea typeface="Helvetica Neue"/>
                <a:cs typeface="Helvetica Neue"/>
                <a:sym typeface="Helvetica Neue"/>
              </a:rPr>
              <a:t>n-3</a:t>
            </a:r>
            <a:endParaRPr sz="1200">
              <a:latin typeface="Helvetica Neue"/>
              <a:ea typeface="Helvetica Neue"/>
              <a:cs typeface="Helvetica Neue"/>
              <a:sym typeface="Helvetica Neue"/>
            </a:endParaRPr>
          </a:p>
        </p:txBody>
      </p:sp>
      <p:sp>
        <p:nvSpPr>
          <p:cNvPr id="400" name="Google Shape;400;p34"/>
          <p:cNvSpPr/>
          <p:nvPr/>
        </p:nvSpPr>
        <p:spPr>
          <a:xfrm>
            <a:off x="4758864" y="1705428"/>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y</a:t>
            </a:r>
            <a:r>
              <a:rPr lang="en" sz="1200" i="1" baseline="-25000">
                <a:solidFill>
                  <a:srgbClr val="000000"/>
                </a:solidFill>
                <a:latin typeface="Helvetica Neue"/>
                <a:ea typeface="Helvetica Neue"/>
                <a:cs typeface="Helvetica Neue"/>
                <a:sym typeface="Helvetica Neue"/>
              </a:rPr>
              <a:t>n-2</a:t>
            </a:r>
            <a:endParaRPr sz="1200">
              <a:latin typeface="Helvetica Neue"/>
              <a:ea typeface="Helvetica Neue"/>
              <a:cs typeface="Helvetica Neue"/>
              <a:sym typeface="Helvetica Neue"/>
            </a:endParaRPr>
          </a:p>
        </p:txBody>
      </p:sp>
      <p:sp>
        <p:nvSpPr>
          <p:cNvPr id="401" name="Google Shape;401;p34"/>
          <p:cNvSpPr/>
          <p:nvPr/>
        </p:nvSpPr>
        <p:spPr>
          <a:xfrm>
            <a:off x="5558778" y="1705428"/>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y</a:t>
            </a:r>
            <a:r>
              <a:rPr lang="en" sz="1200" i="1" baseline="-25000">
                <a:solidFill>
                  <a:srgbClr val="000000"/>
                </a:solidFill>
                <a:latin typeface="Helvetica Neue"/>
                <a:ea typeface="Helvetica Neue"/>
                <a:cs typeface="Helvetica Neue"/>
                <a:sym typeface="Helvetica Neue"/>
              </a:rPr>
              <a:t>n-1</a:t>
            </a:r>
            <a:endParaRPr sz="1200">
              <a:latin typeface="Helvetica Neue"/>
              <a:ea typeface="Helvetica Neue"/>
              <a:cs typeface="Helvetica Neue"/>
              <a:sym typeface="Helvetica Neue"/>
            </a:endParaRPr>
          </a:p>
        </p:txBody>
      </p:sp>
      <p:sp>
        <p:nvSpPr>
          <p:cNvPr id="402" name="Google Shape;402;p34"/>
          <p:cNvSpPr/>
          <p:nvPr/>
        </p:nvSpPr>
        <p:spPr>
          <a:xfrm>
            <a:off x="6342735" y="1714500"/>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y</a:t>
            </a:r>
            <a:r>
              <a:rPr lang="en" sz="1200" i="1" baseline="-25000">
                <a:solidFill>
                  <a:srgbClr val="000000"/>
                </a:solidFill>
                <a:latin typeface="Helvetica Neue"/>
                <a:ea typeface="Helvetica Neue"/>
                <a:cs typeface="Helvetica Neue"/>
                <a:sym typeface="Helvetica Neue"/>
              </a:rPr>
              <a:t>n</a:t>
            </a:r>
            <a:endParaRPr sz="1200" i="1" baseline="-25000">
              <a:solidFill>
                <a:srgbClr val="000000"/>
              </a:solidFill>
              <a:latin typeface="Helvetica Neue"/>
              <a:ea typeface="Helvetica Neue"/>
              <a:cs typeface="Helvetica Neue"/>
              <a:sym typeface="Helvetica Neue"/>
            </a:endParaRPr>
          </a:p>
        </p:txBody>
      </p:sp>
      <p:sp>
        <p:nvSpPr>
          <p:cNvPr id="403" name="Google Shape;403;p34"/>
          <p:cNvSpPr txBox="1"/>
          <p:nvPr/>
        </p:nvSpPr>
        <p:spPr>
          <a:xfrm>
            <a:off x="2076450" y="2336158"/>
            <a:ext cx="17952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rgbClr val="000000"/>
                </a:solidFill>
                <a:latin typeface="Helvetica Neue"/>
                <a:ea typeface="Helvetica Neue"/>
                <a:cs typeface="Helvetica Neue"/>
                <a:sym typeface="Helvetica Neue"/>
              </a:rPr>
              <a:t>Second hidden layer →</a:t>
            </a:r>
            <a:endParaRPr sz="1200" b="1">
              <a:solidFill>
                <a:srgbClr val="000000"/>
              </a:solidFill>
              <a:latin typeface="Helvetica Neue"/>
              <a:ea typeface="Helvetica Neue"/>
              <a:cs typeface="Helvetica Neue"/>
              <a:sym typeface="Helvetica Neue"/>
            </a:endParaRPr>
          </a:p>
        </p:txBody>
      </p:sp>
      <p:sp>
        <p:nvSpPr>
          <p:cNvPr id="404" name="Google Shape;404;p34"/>
          <p:cNvSpPr txBox="1"/>
          <p:nvPr/>
        </p:nvSpPr>
        <p:spPr>
          <a:xfrm>
            <a:off x="2076450" y="3010503"/>
            <a:ext cx="15852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rgbClr val="000000"/>
                </a:solidFill>
                <a:latin typeface="Helvetica Neue"/>
                <a:ea typeface="Helvetica Neue"/>
                <a:cs typeface="Helvetica Neue"/>
                <a:sym typeface="Helvetica Neue"/>
              </a:rPr>
              <a:t>First hidden layer →</a:t>
            </a:r>
            <a:endParaRPr sz="1200" b="1">
              <a:solidFill>
                <a:srgbClr val="000000"/>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Bidirectional LSTM</a:t>
            </a:r>
            <a:endParaRPr/>
          </a:p>
        </p:txBody>
      </p:sp>
      <p:sp>
        <p:nvSpPr>
          <p:cNvPr id="410" name="Google Shape;410;p35"/>
          <p:cNvSpPr txBox="1">
            <a:spLocks noGrp="1"/>
          </p:cNvSpPr>
          <p:nvPr>
            <p:ph type="body" idx="1"/>
          </p:nvPr>
        </p:nvSpPr>
        <p:spPr>
          <a:xfrm>
            <a:off x="311700" y="1152475"/>
            <a:ext cx="8520600" cy="74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Many problems require a reverse flow of information as well</a:t>
            </a:r>
            <a:endParaRPr/>
          </a:p>
          <a:p>
            <a:pPr marL="457200" lvl="0" indent="-342900" algn="l" rtl="0">
              <a:spcBef>
                <a:spcPts val="0"/>
              </a:spcBef>
              <a:spcAft>
                <a:spcPts val="0"/>
              </a:spcAft>
              <a:buSzPts val="1800"/>
              <a:buChar char="●"/>
            </a:pPr>
            <a:r>
              <a:rPr lang="en"/>
              <a:t>For example, POS tagging may require context from future words</a:t>
            </a:r>
            <a:endParaRPr/>
          </a:p>
        </p:txBody>
      </p:sp>
      <p:sp>
        <p:nvSpPr>
          <p:cNvPr id="411" name="Google Shape;411;p35"/>
          <p:cNvSpPr/>
          <p:nvPr/>
        </p:nvSpPr>
        <p:spPr>
          <a:xfrm>
            <a:off x="3089258" y="3432029"/>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LSTM1</a:t>
            </a:r>
            <a:endParaRPr sz="1200">
              <a:latin typeface="Helvetica Neue"/>
              <a:ea typeface="Helvetica Neue"/>
              <a:cs typeface="Helvetica Neue"/>
              <a:sym typeface="Helvetica Neue"/>
            </a:endParaRPr>
          </a:p>
        </p:txBody>
      </p:sp>
      <p:sp>
        <p:nvSpPr>
          <p:cNvPr id="412" name="Google Shape;412;p35"/>
          <p:cNvSpPr/>
          <p:nvPr/>
        </p:nvSpPr>
        <p:spPr>
          <a:xfrm>
            <a:off x="4369935" y="3432723"/>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LSTM1</a:t>
            </a:r>
            <a:endParaRPr sz="1200">
              <a:latin typeface="Helvetica Neue"/>
              <a:ea typeface="Helvetica Neue"/>
              <a:cs typeface="Helvetica Neue"/>
              <a:sym typeface="Helvetica Neue"/>
            </a:endParaRPr>
          </a:p>
        </p:txBody>
      </p:sp>
      <p:cxnSp>
        <p:nvCxnSpPr>
          <p:cNvPr id="413" name="Google Shape;413;p35"/>
          <p:cNvCxnSpPr>
            <a:stCxn id="411" idx="3"/>
            <a:endCxn id="412" idx="1"/>
          </p:cNvCxnSpPr>
          <p:nvPr/>
        </p:nvCxnSpPr>
        <p:spPr>
          <a:xfrm>
            <a:off x="3713258" y="3654179"/>
            <a:ext cx="656700" cy="600"/>
          </a:xfrm>
          <a:prstGeom prst="straightConnector1">
            <a:avLst/>
          </a:prstGeom>
          <a:noFill/>
          <a:ln w="19050" cap="flat" cmpd="sng">
            <a:solidFill>
              <a:srgbClr val="0070C0"/>
            </a:solidFill>
            <a:prstDash val="solid"/>
            <a:round/>
            <a:headEnd type="none" w="sm" len="sm"/>
            <a:tailEnd type="stealth" w="med" len="med"/>
          </a:ln>
        </p:spPr>
      </p:cxnSp>
      <p:sp>
        <p:nvSpPr>
          <p:cNvPr id="414" name="Google Shape;414;p35"/>
          <p:cNvSpPr/>
          <p:nvPr/>
        </p:nvSpPr>
        <p:spPr>
          <a:xfrm>
            <a:off x="5650612" y="3432723"/>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LSTM1</a:t>
            </a:r>
            <a:endParaRPr sz="1200">
              <a:latin typeface="Helvetica Neue"/>
              <a:ea typeface="Helvetica Neue"/>
              <a:cs typeface="Helvetica Neue"/>
              <a:sym typeface="Helvetica Neue"/>
            </a:endParaRPr>
          </a:p>
        </p:txBody>
      </p:sp>
      <p:cxnSp>
        <p:nvCxnSpPr>
          <p:cNvPr id="415" name="Google Shape;415;p35"/>
          <p:cNvCxnSpPr>
            <a:stCxn id="412" idx="3"/>
            <a:endCxn id="414" idx="1"/>
          </p:cNvCxnSpPr>
          <p:nvPr/>
        </p:nvCxnSpPr>
        <p:spPr>
          <a:xfrm>
            <a:off x="4993935" y="3654873"/>
            <a:ext cx="656700" cy="0"/>
          </a:xfrm>
          <a:prstGeom prst="straightConnector1">
            <a:avLst/>
          </a:prstGeom>
          <a:noFill/>
          <a:ln w="19050" cap="flat" cmpd="sng">
            <a:solidFill>
              <a:srgbClr val="0070C0"/>
            </a:solidFill>
            <a:prstDash val="solid"/>
            <a:round/>
            <a:headEnd type="none" w="sm" len="sm"/>
            <a:tailEnd type="stealth" w="med" len="med"/>
          </a:ln>
        </p:spPr>
      </p:cxnSp>
      <p:sp>
        <p:nvSpPr>
          <p:cNvPr id="416" name="Google Shape;416;p35"/>
          <p:cNvSpPr/>
          <p:nvPr/>
        </p:nvSpPr>
        <p:spPr>
          <a:xfrm>
            <a:off x="6931288" y="3433132"/>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LSTM1</a:t>
            </a:r>
            <a:endParaRPr sz="1200">
              <a:latin typeface="Helvetica Neue"/>
              <a:ea typeface="Helvetica Neue"/>
              <a:cs typeface="Helvetica Neue"/>
              <a:sym typeface="Helvetica Neue"/>
            </a:endParaRPr>
          </a:p>
        </p:txBody>
      </p:sp>
      <p:cxnSp>
        <p:nvCxnSpPr>
          <p:cNvPr id="417" name="Google Shape;417;p35"/>
          <p:cNvCxnSpPr>
            <a:stCxn id="414" idx="3"/>
            <a:endCxn id="416" idx="1"/>
          </p:cNvCxnSpPr>
          <p:nvPr/>
        </p:nvCxnSpPr>
        <p:spPr>
          <a:xfrm>
            <a:off x="6274612" y="3654873"/>
            <a:ext cx="656700" cy="300"/>
          </a:xfrm>
          <a:prstGeom prst="straightConnector1">
            <a:avLst/>
          </a:prstGeom>
          <a:noFill/>
          <a:ln w="19050" cap="flat" cmpd="sng">
            <a:solidFill>
              <a:srgbClr val="0070C0"/>
            </a:solidFill>
            <a:prstDash val="solid"/>
            <a:round/>
            <a:headEnd type="none" w="sm" len="sm"/>
            <a:tailEnd type="stealth" w="med" len="med"/>
          </a:ln>
        </p:spPr>
      </p:cxnSp>
      <p:cxnSp>
        <p:nvCxnSpPr>
          <p:cNvPr id="418" name="Google Shape;418;p35"/>
          <p:cNvCxnSpPr/>
          <p:nvPr/>
        </p:nvCxnSpPr>
        <p:spPr>
          <a:xfrm rot="10800000" flipH="1">
            <a:off x="3400401" y="3859783"/>
            <a:ext cx="900" cy="227700"/>
          </a:xfrm>
          <a:prstGeom prst="straightConnector1">
            <a:avLst/>
          </a:prstGeom>
          <a:noFill/>
          <a:ln w="19050" cap="flat" cmpd="sng">
            <a:solidFill>
              <a:srgbClr val="0070C0"/>
            </a:solidFill>
            <a:prstDash val="solid"/>
            <a:round/>
            <a:headEnd type="none" w="sm" len="sm"/>
            <a:tailEnd type="stealth" w="med" len="med"/>
          </a:ln>
        </p:spPr>
      </p:cxnSp>
      <p:cxnSp>
        <p:nvCxnSpPr>
          <p:cNvPr id="419" name="Google Shape;419;p35"/>
          <p:cNvCxnSpPr/>
          <p:nvPr/>
        </p:nvCxnSpPr>
        <p:spPr>
          <a:xfrm rot="10800000">
            <a:off x="4681979" y="3860458"/>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420" name="Google Shape;420;p35"/>
          <p:cNvCxnSpPr/>
          <p:nvPr/>
        </p:nvCxnSpPr>
        <p:spPr>
          <a:xfrm rot="10800000">
            <a:off x="5962656" y="3860176"/>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421" name="Google Shape;421;p35"/>
          <p:cNvCxnSpPr/>
          <p:nvPr/>
        </p:nvCxnSpPr>
        <p:spPr>
          <a:xfrm rot="10800000">
            <a:off x="7243333" y="3877839"/>
            <a:ext cx="0" cy="244200"/>
          </a:xfrm>
          <a:prstGeom prst="straightConnector1">
            <a:avLst/>
          </a:prstGeom>
          <a:noFill/>
          <a:ln w="19050" cap="flat" cmpd="sng">
            <a:solidFill>
              <a:srgbClr val="0070C0"/>
            </a:solidFill>
            <a:prstDash val="solid"/>
            <a:round/>
            <a:headEnd type="none" w="sm" len="sm"/>
            <a:tailEnd type="stealth" w="med" len="med"/>
          </a:ln>
        </p:spPr>
      </p:cxnSp>
      <p:sp>
        <p:nvSpPr>
          <p:cNvPr id="422" name="Google Shape;422;p35"/>
          <p:cNvSpPr/>
          <p:nvPr/>
        </p:nvSpPr>
        <p:spPr>
          <a:xfrm>
            <a:off x="3083081" y="2774693"/>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LSTM2</a:t>
            </a:r>
            <a:endParaRPr sz="1200">
              <a:latin typeface="Helvetica Neue"/>
              <a:ea typeface="Helvetica Neue"/>
              <a:cs typeface="Helvetica Neue"/>
              <a:sym typeface="Helvetica Neue"/>
            </a:endParaRPr>
          </a:p>
        </p:txBody>
      </p:sp>
      <p:sp>
        <p:nvSpPr>
          <p:cNvPr id="423" name="Google Shape;423;p35"/>
          <p:cNvSpPr/>
          <p:nvPr/>
        </p:nvSpPr>
        <p:spPr>
          <a:xfrm>
            <a:off x="4363758" y="2774693"/>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LSTM2</a:t>
            </a:r>
            <a:endParaRPr sz="1200">
              <a:latin typeface="Helvetica Neue"/>
              <a:ea typeface="Helvetica Neue"/>
              <a:cs typeface="Helvetica Neue"/>
              <a:sym typeface="Helvetica Neue"/>
            </a:endParaRPr>
          </a:p>
        </p:txBody>
      </p:sp>
      <p:cxnSp>
        <p:nvCxnSpPr>
          <p:cNvPr id="424" name="Google Shape;424;p35"/>
          <p:cNvCxnSpPr>
            <a:stCxn id="422" idx="3"/>
            <a:endCxn id="423" idx="1"/>
          </p:cNvCxnSpPr>
          <p:nvPr/>
        </p:nvCxnSpPr>
        <p:spPr>
          <a:xfrm>
            <a:off x="3707081" y="2996843"/>
            <a:ext cx="656700" cy="0"/>
          </a:xfrm>
          <a:prstGeom prst="straightConnector1">
            <a:avLst/>
          </a:prstGeom>
          <a:noFill/>
          <a:ln w="19050" cap="flat" cmpd="sng">
            <a:solidFill>
              <a:srgbClr val="0070C0"/>
            </a:solidFill>
            <a:prstDash val="solid"/>
            <a:round/>
            <a:headEnd type="stealth" w="med" len="med"/>
            <a:tailEnd type="none" w="sm" len="sm"/>
          </a:ln>
        </p:spPr>
      </p:cxnSp>
      <p:sp>
        <p:nvSpPr>
          <p:cNvPr id="425" name="Google Shape;425;p35"/>
          <p:cNvSpPr/>
          <p:nvPr/>
        </p:nvSpPr>
        <p:spPr>
          <a:xfrm>
            <a:off x="5644435" y="2774693"/>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LSTM2</a:t>
            </a:r>
            <a:endParaRPr sz="1200">
              <a:latin typeface="Helvetica Neue"/>
              <a:ea typeface="Helvetica Neue"/>
              <a:cs typeface="Helvetica Neue"/>
              <a:sym typeface="Helvetica Neue"/>
            </a:endParaRPr>
          </a:p>
        </p:txBody>
      </p:sp>
      <p:cxnSp>
        <p:nvCxnSpPr>
          <p:cNvPr id="426" name="Google Shape;426;p35"/>
          <p:cNvCxnSpPr>
            <a:stCxn id="423" idx="3"/>
            <a:endCxn id="425" idx="1"/>
          </p:cNvCxnSpPr>
          <p:nvPr/>
        </p:nvCxnSpPr>
        <p:spPr>
          <a:xfrm>
            <a:off x="4987758" y="2996843"/>
            <a:ext cx="656700" cy="0"/>
          </a:xfrm>
          <a:prstGeom prst="straightConnector1">
            <a:avLst/>
          </a:prstGeom>
          <a:noFill/>
          <a:ln w="19050" cap="flat" cmpd="sng">
            <a:solidFill>
              <a:srgbClr val="0070C0"/>
            </a:solidFill>
            <a:prstDash val="solid"/>
            <a:round/>
            <a:headEnd type="stealth" w="med" len="med"/>
            <a:tailEnd type="none" w="sm" len="sm"/>
          </a:ln>
        </p:spPr>
      </p:cxnSp>
      <p:sp>
        <p:nvSpPr>
          <p:cNvPr id="427" name="Google Shape;427;p35"/>
          <p:cNvSpPr/>
          <p:nvPr/>
        </p:nvSpPr>
        <p:spPr>
          <a:xfrm>
            <a:off x="6925112" y="2774693"/>
            <a:ext cx="624000" cy="444300"/>
          </a:xfrm>
          <a:prstGeom prst="rect">
            <a:avLst/>
          </a:prstGeom>
          <a:noFill/>
          <a:ln w="25400"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a:solidFill>
                  <a:srgbClr val="000000"/>
                </a:solidFill>
                <a:latin typeface="Helvetica Neue"/>
                <a:ea typeface="Helvetica Neue"/>
                <a:cs typeface="Helvetica Neue"/>
                <a:sym typeface="Helvetica Neue"/>
              </a:rPr>
              <a:t>LSTM2</a:t>
            </a:r>
            <a:endParaRPr sz="1200">
              <a:latin typeface="Helvetica Neue"/>
              <a:ea typeface="Helvetica Neue"/>
              <a:cs typeface="Helvetica Neue"/>
              <a:sym typeface="Helvetica Neue"/>
            </a:endParaRPr>
          </a:p>
        </p:txBody>
      </p:sp>
      <p:cxnSp>
        <p:nvCxnSpPr>
          <p:cNvPr id="428" name="Google Shape;428;p35"/>
          <p:cNvCxnSpPr>
            <a:stCxn id="425" idx="3"/>
            <a:endCxn id="427" idx="1"/>
          </p:cNvCxnSpPr>
          <p:nvPr/>
        </p:nvCxnSpPr>
        <p:spPr>
          <a:xfrm>
            <a:off x="6268435" y="2996843"/>
            <a:ext cx="656700" cy="0"/>
          </a:xfrm>
          <a:prstGeom prst="straightConnector1">
            <a:avLst/>
          </a:prstGeom>
          <a:noFill/>
          <a:ln w="19050" cap="flat" cmpd="sng">
            <a:solidFill>
              <a:srgbClr val="0070C0"/>
            </a:solidFill>
            <a:prstDash val="solid"/>
            <a:round/>
            <a:headEnd type="stealth" w="med" len="med"/>
            <a:tailEnd type="none" w="sm" len="sm"/>
          </a:ln>
        </p:spPr>
      </p:cxnSp>
      <p:sp>
        <p:nvSpPr>
          <p:cNvPr id="429" name="Google Shape;429;p35"/>
          <p:cNvSpPr/>
          <p:nvPr/>
        </p:nvSpPr>
        <p:spPr>
          <a:xfrm>
            <a:off x="3221688" y="4100599"/>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x</a:t>
            </a:r>
            <a:r>
              <a:rPr lang="en" sz="1200" i="1" baseline="-25000">
                <a:solidFill>
                  <a:srgbClr val="000000"/>
                </a:solidFill>
                <a:latin typeface="Helvetica Neue"/>
                <a:ea typeface="Helvetica Neue"/>
                <a:cs typeface="Helvetica Neue"/>
                <a:sym typeface="Helvetica Neue"/>
              </a:rPr>
              <a:t>n-3</a:t>
            </a:r>
            <a:endParaRPr sz="1200">
              <a:latin typeface="Helvetica Neue"/>
              <a:ea typeface="Helvetica Neue"/>
              <a:cs typeface="Helvetica Neue"/>
              <a:sym typeface="Helvetica Neue"/>
            </a:endParaRPr>
          </a:p>
        </p:txBody>
      </p:sp>
      <p:sp>
        <p:nvSpPr>
          <p:cNvPr id="430" name="Google Shape;430;p35"/>
          <p:cNvSpPr/>
          <p:nvPr/>
        </p:nvSpPr>
        <p:spPr>
          <a:xfrm>
            <a:off x="4503812" y="4101293"/>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x</a:t>
            </a:r>
            <a:r>
              <a:rPr lang="en" sz="1200" i="1" baseline="-25000">
                <a:solidFill>
                  <a:srgbClr val="000000"/>
                </a:solidFill>
                <a:latin typeface="Helvetica Neue"/>
                <a:ea typeface="Helvetica Neue"/>
                <a:cs typeface="Helvetica Neue"/>
                <a:sym typeface="Helvetica Neue"/>
              </a:rPr>
              <a:t>n-2</a:t>
            </a:r>
            <a:endParaRPr sz="1200">
              <a:latin typeface="Helvetica Neue"/>
              <a:ea typeface="Helvetica Neue"/>
              <a:cs typeface="Helvetica Neue"/>
              <a:sym typeface="Helvetica Neue"/>
            </a:endParaRPr>
          </a:p>
        </p:txBody>
      </p:sp>
      <p:sp>
        <p:nvSpPr>
          <p:cNvPr id="431" name="Google Shape;431;p35"/>
          <p:cNvSpPr/>
          <p:nvPr/>
        </p:nvSpPr>
        <p:spPr>
          <a:xfrm>
            <a:off x="5785937" y="4101010"/>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x</a:t>
            </a:r>
            <a:r>
              <a:rPr lang="en" sz="1200" i="1" baseline="-25000">
                <a:solidFill>
                  <a:srgbClr val="000000"/>
                </a:solidFill>
                <a:latin typeface="Helvetica Neue"/>
                <a:ea typeface="Helvetica Neue"/>
                <a:cs typeface="Helvetica Neue"/>
                <a:sym typeface="Helvetica Neue"/>
              </a:rPr>
              <a:t>n-1</a:t>
            </a:r>
            <a:endParaRPr sz="1200">
              <a:latin typeface="Helvetica Neue"/>
              <a:ea typeface="Helvetica Neue"/>
              <a:cs typeface="Helvetica Neue"/>
              <a:sym typeface="Helvetica Neue"/>
            </a:endParaRPr>
          </a:p>
        </p:txBody>
      </p:sp>
      <p:sp>
        <p:nvSpPr>
          <p:cNvPr id="432" name="Google Shape;432;p35"/>
          <p:cNvSpPr/>
          <p:nvPr/>
        </p:nvSpPr>
        <p:spPr>
          <a:xfrm>
            <a:off x="7068060" y="4127500"/>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x</a:t>
            </a:r>
            <a:r>
              <a:rPr lang="en" sz="1200" i="1" baseline="-25000">
                <a:solidFill>
                  <a:srgbClr val="000000"/>
                </a:solidFill>
                <a:latin typeface="Helvetica Neue"/>
                <a:ea typeface="Helvetica Neue"/>
                <a:cs typeface="Helvetica Neue"/>
                <a:sym typeface="Helvetica Neue"/>
              </a:rPr>
              <a:t>n</a:t>
            </a:r>
            <a:endParaRPr sz="1200" i="1" baseline="-25000">
              <a:solidFill>
                <a:srgbClr val="000000"/>
              </a:solidFill>
              <a:latin typeface="Helvetica Neue"/>
              <a:ea typeface="Helvetica Neue"/>
              <a:cs typeface="Helvetica Neue"/>
              <a:sym typeface="Helvetica Neue"/>
            </a:endParaRPr>
          </a:p>
        </p:txBody>
      </p:sp>
      <p:cxnSp>
        <p:nvCxnSpPr>
          <p:cNvPr id="433" name="Google Shape;433;p35"/>
          <p:cNvCxnSpPr/>
          <p:nvPr/>
        </p:nvCxnSpPr>
        <p:spPr>
          <a:xfrm rot="10800000" flipH="1">
            <a:off x="3403477" y="2548189"/>
            <a:ext cx="900" cy="227700"/>
          </a:xfrm>
          <a:prstGeom prst="straightConnector1">
            <a:avLst/>
          </a:prstGeom>
          <a:noFill/>
          <a:ln w="19050" cap="flat" cmpd="sng">
            <a:solidFill>
              <a:srgbClr val="0070C0"/>
            </a:solidFill>
            <a:prstDash val="solid"/>
            <a:round/>
            <a:headEnd type="none" w="sm" len="sm"/>
            <a:tailEnd type="stealth" w="med" len="med"/>
          </a:ln>
        </p:spPr>
      </p:cxnSp>
      <p:cxnSp>
        <p:nvCxnSpPr>
          <p:cNvPr id="434" name="Google Shape;434;p35"/>
          <p:cNvCxnSpPr/>
          <p:nvPr/>
        </p:nvCxnSpPr>
        <p:spPr>
          <a:xfrm rot="10800000">
            <a:off x="4750465" y="2548864"/>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435" name="Google Shape;435;p35"/>
          <p:cNvCxnSpPr/>
          <p:nvPr/>
        </p:nvCxnSpPr>
        <p:spPr>
          <a:xfrm rot="10800000">
            <a:off x="5999213" y="2548582"/>
            <a:ext cx="0" cy="228000"/>
          </a:xfrm>
          <a:prstGeom prst="straightConnector1">
            <a:avLst/>
          </a:prstGeom>
          <a:noFill/>
          <a:ln w="19050" cap="flat" cmpd="sng">
            <a:solidFill>
              <a:srgbClr val="0070C0"/>
            </a:solidFill>
            <a:prstDash val="solid"/>
            <a:round/>
            <a:headEnd type="none" w="sm" len="sm"/>
            <a:tailEnd type="stealth" w="med" len="med"/>
          </a:ln>
        </p:spPr>
      </p:cxnSp>
      <p:cxnSp>
        <p:nvCxnSpPr>
          <p:cNvPr id="436" name="Google Shape;436;p35"/>
          <p:cNvCxnSpPr/>
          <p:nvPr/>
        </p:nvCxnSpPr>
        <p:spPr>
          <a:xfrm rot="10800000">
            <a:off x="7246409" y="2548102"/>
            <a:ext cx="0" cy="244200"/>
          </a:xfrm>
          <a:prstGeom prst="straightConnector1">
            <a:avLst/>
          </a:prstGeom>
          <a:noFill/>
          <a:ln w="19050" cap="flat" cmpd="sng">
            <a:solidFill>
              <a:srgbClr val="0070C0"/>
            </a:solidFill>
            <a:prstDash val="solid"/>
            <a:round/>
            <a:headEnd type="none" w="sm" len="sm"/>
            <a:tailEnd type="stealth" w="med" len="med"/>
          </a:ln>
        </p:spPr>
      </p:cxnSp>
      <p:sp>
        <p:nvSpPr>
          <p:cNvPr id="437" name="Google Shape;437;p35"/>
          <p:cNvSpPr/>
          <p:nvPr/>
        </p:nvSpPr>
        <p:spPr>
          <a:xfrm>
            <a:off x="3231840" y="2195599"/>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y</a:t>
            </a:r>
            <a:r>
              <a:rPr lang="en" sz="1200" i="1" baseline="-25000">
                <a:solidFill>
                  <a:srgbClr val="000000"/>
                </a:solidFill>
                <a:latin typeface="Helvetica Neue"/>
                <a:ea typeface="Helvetica Neue"/>
                <a:cs typeface="Helvetica Neue"/>
                <a:sym typeface="Helvetica Neue"/>
              </a:rPr>
              <a:t>n-3</a:t>
            </a:r>
            <a:endParaRPr sz="1200">
              <a:latin typeface="Helvetica Neue"/>
              <a:ea typeface="Helvetica Neue"/>
              <a:cs typeface="Helvetica Neue"/>
              <a:sym typeface="Helvetica Neue"/>
            </a:endParaRPr>
          </a:p>
        </p:txBody>
      </p:sp>
      <p:sp>
        <p:nvSpPr>
          <p:cNvPr id="438" name="Google Shape;438;p35"/>
          <p:cNvSpPr/>
          <p:nvPr/>
        </p:nvSpPr>
        <p:spPr>
          <a:xfrm>
            <a:off x="4579498" y="2196293"/>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y</a:t>
            </a:r>
            <a:r>
              <a:rPr lang="en" sz="1200" i="1" baseline="-25000">
                <a:solidFill>
                  <a:srgbClr val="000000"/>
                </a:solidFill>
                <a:latin typeface="Helvetica Neue"/>
                <a:ea typeface="Helvetica Neue"/>
                <a:cs typeface="Helvetica Neue"/>
                <a:sym typeface="Helvetica Neue"/>
              </a:rPr>
              <a:t>n-2</a:t>
            </a:r>
            <a:endParaRPr sz="1200">
              <a:latin typeface="Helvetica Neue"/>
              <a:ea typeface="Helvetica Neue"/>
              <a:cs typeface="Helvetica Neue"/>
              <a:sym typeface="Helvetica Neue"/>
            </a:endParaRPr>
          </a:p>
        </p:txBody>
      </p:sp>
      <p:sp>
        <p:nvSpPr>
          <p:cNvPr id="439" name="Google Shape;439;p35"/>
          <p:cNvSpPr/>
          <p:nvPr/>
        </p:nvSpPr>
        <p:spPr>
          <a:xfrm>
            <a:off x="5837610" y="2196010"/>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y</a:t>
            </a:r>
            <a:r>
              <a:rPr lang="en" sz="1200" i="1" baseline="-25000">
                <a:solidFill>
                  <a:srgbClr val="000000"/>
                </a:solidFill>
                <a:latin typeface="Helvetica Neue"/>
                <a:ea typeface="Helvetica Neue"/>
                <a:cs typeface="Helvetica Neue"/>
                <a:sym typeface="Helvetica Neue"/>
              </a:rPr>
              <a:t>n-1</a:t>
            </a:r>
            <a:endParaRPr sz="1200">
              <a:latin typeface="Helvetica Neue"/>
              <a:ea typeface="Helvetica Neue"/>
              <a:cs typeface="Helvetica Neue"/>
              <a:sym typeface="Helvetica Neue"/>
            </a:endParaRPr>
          </a:p>
        </p:txBody>
      </p:sp>
      <p:sp>
        <p:nvSpPr>
          <p:cNvPr id="440" name="Google Shape;440;p35"/>
          <p:cNvSpPr/>
          <p:nvPr/>
        </p:nvSpPr>
        <p:spPr>
          <a:xfrm>
            <a:off x="7078212" y="2222500"/>
            <a:ext cx="342900" cy="381000"/>
          </a:xfrm>
          <a:prstGeom prst="ellipse">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b="1" i="1">
                <a:solidFill>
                  <a:srgbClr val="000000"/>
                </a:solidFill>
                <a:latin typeface="Helvetica Neue"/>
                <a:ea typeface="Helvetica Neue"/>
                <a:cs typeface="Helvetica Neue"/>
                <a:sym typeface="Helvetica Neue"/>
              </a:rPr>
              <a:t>y</a:t>
            </a:r>
            <a:r>
              <a:rPr lang="en" sz="1200" i="1" baseline="-25000">
                <a:solidFill>
                  <a:srgbClr val="000000"/>
                </a:solidFill>
                <a:latin typeface="Helvetica Neue"/>
                <a:ea typeface="Helvetica Neue"/>
                <a:cs typeface="Helvetica Neue"/>
                <a:sym typeface="Helvetica Neue"/>
              </a:rPr>
              <a:t>n</a:t>
            </a:r>
            <a:endParaRPr sz="1200" i="1" baseline="-25000">
              <a:solidFill>
                <a:srgbClr val="000000"/>
              </a:solidFill>
              <a:latin typeface="Helvetica Neue"/>
              <a:ea typeface="Helvetica Neue"/>
              <a:cs typeface="Helvetica Neue"/>
              <a:sym typeface="Helvetica Neue"/>
            </a:endParaRPr>
          </a:p>
        </p:txBody>
      </p:sp>
      <p:cxnSp>
        <p:nvCxnSpPr>
          <p:cNvPr id="441" name="Google Shape;441;p35"/>
          <p:cNvCxnSpPr/>
          <p:nvPr/>
        </p:nvCxnSpPr>
        <p:spPr>
          <a:xfrm rot="5400000" flipH="1">
            <a:off x="2667039" y="3736470"/>
            <a:ext cx="1076400" cy="51000"/>
          </a:xfrm>
          <a:prstGeom prst="curvedConnector3">
            <a:avLst>
              <a:gd name="adj1" fmla="val -1879"/>
            </a:avLst>
          </a:prstGeom>
          <a:noFill/>
          <a:ln w="19050" cap="flat" cmpd="sng">
            <a:solidFill>
              <a:srgbClr val="4A7DBA"/>
            </a:solidFill>
            <a:prstDash val="solid"/>
            <a:round/>
            <a:headEnd type="none" w="sm" len="sm"/>
            <a:tailEnd type="stealth" w="med" len="med"/>
          </a:ln>
        </p:spPr>
      </p:cxnSp>
      <p:cxnSp>
        <p:nvCxnSpPr>
          <p:cNvPr id="442" name="Google Shape;442;p35"/>
          <p:cNvCxnSpPr/>
          <p:nvPr/>
        </p:nvCxnSpPr>
        <p:spPr>
          <a:xfrm rot="5400000" flipH="1">
            <a:off x="3051479" y="2877422"/>
            <a:ext cx="1077000" cy="33600"/>
          </a:xfrm>
          <a:prstGeom prst="curvedConnector3">
            <a:avLst>
              <a:gd name="adj1" fmla="val -1723"/>
            </a:avLst>
          </a:prstGeom>
          <a:noFill/>
          <a:ln w="19050" cap="flat" cmpd="sng">
            <a:solidFill>
              <a:srgbClr val="4A7DBA"/>
            </a:solidFill>
            <a:prstDash val="solid"/>
            <a:round/>
            <a:headEnd type="none" w="sm" len="sm"/>
            <a:tailEnd type="stealth" w="med" len="med"/>
          </a:ln>
        </p:spPr>
      </p:cxnSp>
      <p:cxnSp>
        <p:nvCxnSpPr>
          <p:cNvPr id="443" name="Google Shape;443;p35"/>
          <p:cNvCxnSpPr/>
          <p:nvPr/>
        </p:nvCxnSpPr>
        <p:spPr>
          <a:xfrm rot="5400000" flipH="1">
            <a:off x="3944125" y="3719744"/>
            <a:ext cx="1076400" cy="51000"/>
          </a:xfrm>
          <a:prstGeom prst="curvedConnector3">
            <a:avLst>
              <a:gd name="adj1" fmla="val -1879"/>
            </a:avLst>
          </a:prstGeom>
          <a:noFill/>
          <a:ln w="19050" cap="flat" cmpd="sng">
            <a:solidFill>
              <a:srgbClr val="4A7DBA"/>
            </a:solidFill>
            <a:prstDash val="solid"/>
            <a:round/>
            <a:headEnd type="none" w="sm" len="sm"/>
            <a:tailEnd type="stealth" w="med" len="med"/>
          </a:ln>
        </p:spPr>
      </p:cxnSp>
      <p:cxnSp>
        <p:nvCxnSpPr>
          <p:cNvPr id="444" name="Google Shape;444;p35"/>
          <p:cNvCxnSpPr/>
          <p:nvPr/>
        </p:nvCxnSpPr>
        <p:spPr>
          <a:xfrm rot="5400000" flipH="1">
            <a:off x="4393881" y="2860696"/>
            <a:ext cx="1077000" cy="33600"/>
          </a:xfrm>
          <a:prstGeom prst="curvedConnector3">
            <a:avLst>
              <a:gd name="adj1" fmla="val -1723"/>
            </a:avLst>
          </a:prstGeom>
          <a:noFill/>
          <a:ln w="19050" cap="flat" cmpd="sng">
            <a:solidFill>
              <a:srgbClr val="4A7DBA"/>
            </a:solidFill>
            <a:prstDash val="solid"/>
            <a:round/>
            <a:headEnd type="none" w="sm" len="sm"/>
            <a:tailEnd type="stealth" w="med" len="med"/>
          </a:ln>
        </p:spPr>
      </p:cxnSp>
      <p:cxnSp>
        <p:nvCxnSpPr>
          <p:cNvPr id="445" name="Google Shape;445;p35"/>
          <p:cNvCxnSpPr/>
          <p:nvPr/>
        </p:nvCxnSpPr>
        <p:spPr>
          <a:xfrm rot="5400000" flipH="1">
            <a:off x="5221211" y="3736880"/>
            <a:ext cx="1076400" cy="51000"/>
          </a:xfrm>
          <a:prstGeom prst="curvedConnector3">
            <a:avLst>
              <a:gd name="adj1" fmla="val -1879"/>
            </a:avLst>
          </a:prstGeom>
          <a:noFill/>
          <a:ln w="19050" cap="flat" cmpd="sng">
            <a:solidFill>
              <a:srgbClr val="4A7DBA"/>
            </a:solidFill>
            <a:prstDash val="solid"/>
            <a:round/>
            <a:headEnd type="none" w="sm" len="sm"/>
            <a:tailEnd type="stealth" w="med" len="med"/>
          </a:ln>
        </p:spPr>
      </p:cxnSp>
      <p:cxnSp>
        <p:nvCxnSpPr>
          <p:cNvPr id="446" name="Google Shape;446;p35"/>
          <p:cNvCxnSpPr/>
          <p:nvPr/>
        </p:nvCxnSpPr>
        <p:spPr>
          <a:xfrm rot="5400000" flipH="1">
            <a:off x="5670966" y="2877832"/>
            <a:ext cx="1077000" cy="33600"/>
          </a:xfrm>
          <a:prstGeom prst="curvedConnector3">
            <a:avLst>
              <a:gd name="adj1" fmla="val -1723"/>
            </a:avLst>
          </a:prstGeom>
          <a:noFill/>
          <a:ln w="19050" cap="flat" cmpd="sng">
            <a:solidFill>
              <a:srgbClr val="4A7DBA"/>
            </a:solidFill>
            <a:prstDash val="solid"/>
            <a:round/>
            <a:headEnd type="none" w="sm" len="sm"/>
            <a:tailEnd type="stealth" w="med" len="med"/>
          </a:ln>
        </p:spPr>
      </p:cxnSp>
      <p:cxnSp>
        <p:nvCxnSpPr>
          <p:cNvPr id="447" name="Google Shape;447;p35"/>
          <p:cNvCxnSpPr/>
          <p:nvPr/>
        </p:nvCxnSpPr>
        <p:spPr>
          <a:xfrm rot="5400000" flipH="1">
            <a:off x="6498296" y="3736879"/>
            <a:ext cx="1076400" cy="51000"/>
          </a:xfrm>
          <a:prstGeom prst="curvedConnector3">
            <a:avLst>
              <a:gd name="adj1" fmla="val -1879"/>
            </a:avLst>
          </a:prstGeom>
          <a:noFill/>
          <a:ln w="19050" cap="flat" cmpd="sng">
            <a:solidFill>
              <a:srgbClr val="4A7DBA"/>
            </a:solidFill>
            <a:prstDash val="solid"/>
            <a:round/>
            <a:headEnd type="none" w="sm" len="sm"/>
            <a:tailEnd type="stealth" w="med" len="med"/>
          </a:ln>
        </p:spPr>
      </p:cxnSp>
      <p:cxnSp>
        <p:nvCxnSpPr>
          <p:cNvPr id="448" name="Google Shape;448;p35"/>
          <p:cNvCxnSpPr/>
          <p:nvPr/>
        </p:nvCxnSpPr>
        <p:spPr>
          <a:xfrm rot="5400000" flipH="1">
            <a:off x="6882735" y="2877831"/>
            <a:ext cx="1077000" cy="33600"/>
          </a:xfrm>
          <a:prstGeom prst="curvedConnector3">
            <a:avLst>
              <a:gd name="adj1" fmla="val -1723"/>
            </a:avLst>
          </a:prstGeom>
          <a:noFill/>
          <a:ln w="19050" cap="flat" cmpd="sng">
            <a:solidFill>
              <a:srgbClr val="4A7DBA"/>
            </a:solidFill>
            <a:prstDash val="solid"/>
            <a:round/>
            <a:headEnd type="none" w="sm" len="sm"/>
            <a:tailEnd type="stealth" w="med" len="med"/>
          </a:ln>
        </p:spPr>
      </p:cxnSp>
      <p:sp>
        <p:nvSpPr>
          <p:cNvPr id="449" name="Google Shape;449;p35"/>
          <p:cNvSpPr txBox="1"/>
          <p:nvPr/>
        </p:nvSpPr>
        <p:spPr>
          <a:xfrm>
            <a:off x="1562100" y="2814542"/>
            <a:ext cx="14412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rgbClr val="000000"/>
                </a:solidFill>
                <a:latin typeface="Helvetica Neue"/>
                <a:ea typeface="Helvetica Neue"/>
                <a:cs typeface="Helvetica Neue"/>
                <a:sym typeface="Helvetica Neue"/>
              </a:rPr>
              <a:t>Backward layer →</a:t>
            </a:r>
            <a:endParaRPr sz="1200" b="1">
              <a:solidFill>
                <a:srgbClr val="000000"/>
              </a:solidFill>
              <a:latin typeface="Helvetica Neue"/>
              <a:ea typeface="Helvetica Neue"/>
              <a:cs typeface="Helvetica Neue"/>
              <a:sym typeface="Helvetica Neue"/>
            </a:endParaRPr>
          </a:p>
        </p:txBody>
      </p:sp>
      <p:sp>
        <p:nvSpPr>
          <p:cNvPr id="450" name="Google Shape;450;p35"/>
          <p:cNvSpPr txBox="1"/>
          <p:nvPr/>
        </p:nvSpPr>
        <p:spPr>
          <a:xfrm>
            <a:off x="1562100" y="3488886"/>
            <a:ext cx="1335300" cy="307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rgbClr val="000000"/>
                </a:solidFill>
                <a:latin typeface="Helvetica Neue"/>
                <a:ea typeface="Helvetica Neue"/>
                <a:cs typeface="Helvetica Neue"/>
                <a:sym typeface="Helvetica Neue"/>
              </a:rPr>
              <a:t>Forward layer →</a:t>
            </a:r>
            <a:endParaRPr sz="1200" b="1">
              <a:solidFill>
                <a:srgbClr val="000000"/>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 in LSTM</a:t>
            </a:r>
            <a:endParaRPr/>
          </a:p>
        </p:txBody>
      </p:sp>
      <p:sp>
        <p:nvSpPr>
          <p:cNvPr id="456" name="Google Shape;45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Inappropriate model</a:t>
            </a:r>
            <a:endParaRPr sz="1200"/>
          </a:p>
          <a:p>
            <a:pPr marL="914400" lvl="1" indent="-304800" algn="l" rtl="0">
              <a:spcBef>
                <a:spcPts val="0"/>
              </a:spcBef>
              <a:spcAft>
                <a:spcPts val="0"/>
              </a:spcAft>
              <a:buSzPts val="1200"/>
              <a:buChar char="○"/>
            </a:pPr>
            <a:r>
              <a:rPr lang="en" sz="1200"/>
              <a:t>Identify the problem: One-to-many, many-to-one etc.</a:t>
            </a:r>
            <a:endParaRPr sz="1200"/>
          </a:p>
          <a:p>
            <a:pPr marL="914400" lvl="1" indent="-304800" algn="l" rtl="0">
              <a:spcBef>
                <a:spcPts val="0"/>
              </a:spcBef>
              <a:spcAft>
                <a:spcPts val="0"/>
              </a:spcAft>
              <a:buSzPts val="1200"/>
              <a:buChar char="○"/>
            </a:pPr>
            <a:r>
              <a:rPr lang="en" sz="1200"/>
              <a:t>Loss only for outputs that matter</a:t>
            </a:r>
            <a:endParaRPr sz="1200"/>
          </a:p>
          <a:p>
            <a:pPr marL="914400" lvl="1" indent="-304800" algn="l" rtl="0">
              <a:spcBef>
                <a:spcPts val="0"/>
              </a:spcBef>
              <a:spcAft>
                <a:spcPts val="0"/>
              </a:spcAft>
              <a:buSzPts val="1200"/>
              <a:buChar char="○"/>
            </a:pPr>
            <a:r>
              <a:rPr lang="en" sz="1200"/>
              <a:t>Separate LSTMs for separate languages</a:t>
            </a:r>
            <a:endParaRPr sz="1200"/>
          </a:p>
          <a:p>
            <a:pPr marL="457200" lvl="0" indent="-304800" algn="l" rtl="0">
              <a:spcBef>
                <a:spcPts val="0"/>
              </a:spcBef>
              <a:spcAft>
                <a:spcPts val="0"/>
              </a:spcAft>
              <a:buSzPts val="1200"/>
              <a:buChar char="●"/>
            </a:pPr>
            <a:r>
              <a:rPr lang="en" sz="1200"/>
              <a:t>High training loss</a:t>
            </a:r>
            <a:endParaRPr sz="1200"/>
          </a:p>
          <a:p>
            <a:pPr marL="914400" lvl="1" indent="-304800" algn="l" rtl="0">
              <a:spcBef>
                <a:spcPts val="0"/>
              </a:spcBef>
              <a:spcAft>
                <a:spcPts val="0"/>
              </a:spcAft>
              <a:buSzPts val="1200"/>
              <a:buChar char="○"/>
            </a:pPr>
            <a:r>
              <a:rPr lang="en" sz="1200"/>
              <a:t>Model not expressive</a:t>
            </a:r>
            <a:endParaRPr sz="1200"/>
          </a:p>
          <a:p>
            <a:pPr marL="914400" lvl="1" indent="-304800" algn="l" rtl="0">
              <a:spcBef>
                <a:spcPts val="0"/>
              </a:spcBef>
              <a:spcAft>
                <a:spcPts val="0"/>
              </a:spcAft>
              <a:buSzPts val="1200"/>
              <a:buChar char="○"/>
            </a:pPr>
            <a:r>
              <a:rPr lang="en" sz="1200"/>
              <a:t>Too few hidden nodes</a:t>
            </a:r>
            <a:endParaRPr sz="1200"/>
          </a:p>
          <a:p>
            <a:pPr marL="914400" lvl="1" indent="-304800" algn="l" rtl="0">
              <a:spcBef>
                <a:spcPts val="0"/>
              </a:spcBef>
              <a:spcAft>
                <a:spcPts val="0"/>
              </a:spcAft>
              <a:buSzPts val="1200"/>
              <a:buChar char="○"/>
            </a:pPr>
            <a:r>
              <a:rPr lang="en" sz="1200"/>
              <a:t>Only one hidden layer</a:t>
            </a:r>
            <a:endParaRPr sz="1200"/>
          </a:p>
          <a:p>
            <a:pPr marL="457200" lvl="0" indent="-304800" algn="l" rtl="0">
              <a:spcBef>
                <a:spcPts val="0"/>
              </a:spcBef>
              <a:spcAft>
                <a:spcPts val="0"/>
              </a:spcAft>
              <a:buSzPts val="1200"/>
              <a:buChar char="●"/>
            </a:pPr>
            <a:r>
              <a:rPr lang="en" sz="1200"/>
              <a:t>Overfitting</a:t>
            </a:r>
            <a:endParaRPr sz="1200"/>
          </a:p>
          <a:p>
            <a:pPr marL="914400" lvl="1" indent="-304800" algn="l" rtl="0">
              <a:spcBef>
                <a:spcPts val="0"/>
              </a:spcBef>
              <a:spcAft>
                <a:spcPts val="0"/>
              </a:spcAft>
              <a:buSzPts val="1200"/>
              <a:buChar char="○"/>
            </a:pPr>
            <a:r>
              <a:rPr lang="en" sz="1200"/>
              <a:t>Model has too much freedom</a:t>
            </a:r>
            <a:endParaRPr sz="1200"/>
          </a:p>
          <a:p>
            <a:pPr marL="1371600" lvl="2" indent="-304800" algn="l" rtl="0">
              <a:spcBef>
                <a:spcPts val="0"/>
              </a:spcBef>
              <a:spcAft>
                <a:spcPts val="0"/>
              </a:spcAft>
              <a:buSzPts val="1200"/>
              <a:buChar char="■"/>
            </a:pPr>
            <a:r>
              <a:rPr lang="en" sz="1200"/>
              <a:t>Too many hidden nodes</a:t>
            </a:r>
            <a:endParaRPr sz="1200"/>
          </a:p>
          <a:p>
            <a:pPr marL="1371600" lvl="2" indent="-304800" algn="l" rtl="0">
              <a:spcBef>
                <a:spcPts val="0"/>
              </a:spcBef>
              <a:spcAft>
                <a:spcPts val="0"/>
              </a:spcAft>
              <a:buSzPts val="1200"/>
              <a:buChar char="■"/>
            </a:pPr>
            <a:r>
              <a:rPr lang="en" sz="1200"/>
              <a:t>Too many blocks</a:t>
            </a:r>
            <a:endParaRPr sz="1200"/>
          </a:p>
          <a:p>
            <a:pPr marL="1371600" lvl="2" indent="-304800" algn="l" rtl="0">
              <a:spcBef>
                <a:spcPts val="0"/>
              </a:spcBef>
              <a:spcAft>
                <a:spcPts val="0"/>
              </a:spcAft>
              <a:buSzPts val="1200"/>
              <a:buChar char="■"/>
            </a:pPr>
            <a:r>
              <a:rPr lang="en" sz="1200"/>
              <a:t>Too many layers</a:t>
            </a:r>
            <a:endParaRPr sz="1200"/>
          </a:p>
          <a:p>
            <a:pPr marL="1371600" lvl="2" indent="-304800" algn="l" rtl="0">
              <a:spcBef>
                <a:spcPts val="0"/>
              </a:spcBef>
              <a:spcAft>
                <a:spcPts val="0"/>
              </a:spcAft>
              <a:buSzPts val="1200"/>
              <a:buChar char="■"/>
            </a:pPr>
            <a:r>
              <a:rPr lang="en" sz="1200"/>
              <a:t>Not bi-directional</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
          <p:cNvSpPr/>
          <p:nvPr/>
        </p:nvSpPr>
        <p:spPr>
          <a:xfrm>
            <a:off x="1" y="7433"/>
            <a:ext cx="9143999" cy="5171527"/>
          </a:xfrm>
          <a:prstGeom prst="rect">
            <a:avLst/>
          </a:prstGeom>
          <a:gradFill>
            <a:gsLst>
              <a:gs pos="0">
                <a:srgbClr val="051249"/>
              </a:gs>
              <a:gs pos="50000">
                <a:srgbClr val="040F47"/>
              </a:gs>
              <a:gs pos="100000">
                <a:srgbClr val="020842"/>
              </a:gs>
            </a:gsLst>
            <a:lin ang="5400012" scaled="0"/>
          </a:gradFill>
          <a:ln>
            <a:noFill/>
          </a:ln>
        </p:spPr>
        <p:txBody>
          <a:bodyPr spcFirstLastPara="1" wrap="square" lIns="68569" tIns="68569" rIns="68569" bIns="68569" anchor="ctr" anchorCtr="0">
            <a:noAutofit/>
          </a:bodyPr>
          <a:lstStyle/>
          <a:p>
            <a:endParaRPr sz="1050"/>
          </a:p>
        </p:txBody>
      </p:sp>
      <p:pic>
        <p:nvPicPr>
          <p:cNvPr id="97" name="Google Shape;97;p1"/>
          <p:cNvPicPr preferRelativeResize="0"/>
          <p:nvPr/>
        </p:nvPicPr>
        <p:blipFill rotWithShape="1">
          <a:blip r:embed="rId3">
            <a:alphaModFix/>
          </a:blip>
          <a:srcRect l="51444" t="2456" r="7298"/>
          <a:stretch/>
        </p:blipFill>
        <p:spPr>
          <a:xfrm>
            <a:off x="1" y="316523"/>
            <a:ext cx="3597812" cy="4862436"/>
          </a:xfrm>
          <a:prstGeom prst="rect">
            <a:avLst/>
          </a:prstGeom>
          <a:noFill/>
          <a:ln>
            <a:noFill/>
          </a:ln>
        </p:spPr>
      </p:pic>
      <p:pic>
        <p:nvPicPr>
          <p:cNvPr id="99" name="Google Shape;99;p1"/>
          <p:cNvPicPr preferRelativeResize="0"/>
          <p:nvPr/>
        </p:nvPicPr>
        <p:blipFill rotWithShape="1">
          <a:blip r:embed="rId4">
            <a:alphaModFix/>
          </a:blip>
          <a:srcRect/>
          <a:stretch/>
        </p:blipFill>
        <p:spPr>
          <a:xfrm>
            <a:off x="7420469" y="91841"/>
            <a:ext cx="1723531" cy="604511"/>
          </a:xfrm>
          <a:prstGeom prst="rect">
            <a:avLst/>
          </a:prstGeom>
          <a:noFill/>
          <a:ln>
            <a:noFill/>
          </a:ln>
        </p:spPr>
      </p:pic>
      <p:sp>
        <p:nvSpPr>
          <p:cNvPr id="100" name="Google Shape;100;p1"/>
          <p:cNvSpPr/>
          <p:nvPr/>
        </p:nvSpPr>
        <p:spPr>
          <a:xfrm>
            <a:off x="3403926" y="158305"/>
            <a:ext cx="4113405" cy="1200298"/>
          </a:xfrm>
          <a:prstGeom prst="rect">
            <a:avLst/>
          </a:prstGeom>
          <a:noFill/>
          <a:ln>
            <a:noFill/>
          </a:ln>
        </p:spPr>
        <p:txBody>
          <a:bodyPr spcFirstLastPara="1" wrap="square" lIns="68569" tIns="34275" rIns="68569" bIns="34275" anchor="t" anchorCtr="0">
            <a:spAutoFit/>
          </a:bodyPr>
          <a:lstStyle/>
          <a:p>
            <a:pPr algn="just"/>
            <a:r>
              <a:rPr lang="en-US" sz="4050" b="1" i="1" dirty="0">
                <a:solidFill>
                  <a:srgbClr val="FFFFFF"/>
                </a:solidFill>
                <a:latin typeface="Montserrat"/>
                <a:ea typeface="Montserrat"/>
                <a:cs typeface="Montserrat"/>
                <a:sym typeface="Montserrat"/>
              </a:rPr>
              <a:t>AIML @WORK</a:t>
            </a:r>
            <a:endParaRPr sz="4050" b="1" i="1" dirty="0">
              <a:solidFill>
                <a:srgbClr val="FFFFFF"/>
              </a:solidFill>
              <a:latin typeface="Montserrat"/>
              <a:ea typeface="Montserrat"/>
              <a:cs typeface="Montserrat"/>
              <a:sym typeface="Montserrat"/>
            </a:endParaRPr>
          </a:p>
          <a:p>
            <a:pPr algn="just"/>
            <a:r>
              <a:rPr lang="en-US" sz="3300" i="1" dirty="0">
                <a:solidFill>
                  <a:schemeClr val="dk1"/>
                </a:solidFill>
                <a:latin typeface="Montserrat"/>
                <a:ea typeface="Montserrat"/>
                <a:cs typeface="Montserrat"/>
                <a:sym typeface="Montserrat"/>
              </a:rPr>
              <a:t> </a:t>
            </a:r>
            <a:r>
              <a:rPr lang="en-US" sz="1800" b="1" i="1" dirty="0">
                <a:solidFill>
                  <a:srgbClr val="FFFFFF"/>
                </a:solidFill>
                <a:latin typeface="Montserrat"/>
                <a:ea typeface="Montserrat"/>
                <a:cs typeface="Montserrat"/>
                <a:sym typeface="Montserrat"/>
              </a:rPr>
              <a:t>PGPAIML @ Great Learning</a:t>
            </a:r>
            <a:r>
              <a:rPr lang="en-US" sz="1350" b="1" i="1" dirty="0">
                <a:solidFill>
                  <a:srgbClr val="FFFFFF"/>
                </a:solidFill>
                <a:latin typeface="Montserrat"/>
                <a:ea typeface="Montserrat"/>
                <a:cs typeface="Montserrat"/>
                <a:sym typeface="Montserrat"/>
              </a:rPr>
              <a:t> </a:t>
            </a:r>
            <a:endParaRPr sz="1350" b="1" i="1" dirty="0">
              <a:solidFill>
                <a:srgbClr val="FFFFFF"/>
              </a:solidFill>
              <a:latin typeface="Montserrat"/>
              <a:ea typeface="Montserrat"/>
              <a:cs typeface="Montserrat"/>
              <a:sym typeface="Montserrat"/>
            </a:endParaRPr>
          </a:p>
        </p:txBody>
      </p:sp>
      <p:sp>
        <p:nvSpPr>
          <p:cNvPr id="101" name="Google Shape;101;p1"/>
          <p:cNvSpPr/>
          <p:nvPr/>
        </p:nvSpPr>
        <p:spPr>
          <a:xfrm>
            <a:off x="3517856" y="1246709"/>
            <a:ext cx="5022000" cy="323143"/>
          </a:xfrm>
          <a:prstGeom prst="rect">
            <a:avLst/>
          </a:prstGeom>
          <a:noFill/>
          <a:ln>
            <a:noFill/>
          </a:ln>
        </p:spPr>
        <p:txBody>
          <a:bodyPr spcFirstLastPara="1" wrap="square" lIns="68569" tIns="68569" rIns="68569" bIns="68569" anchor="t" anchorCtr="0">
            <a:spAutoFit/>
          </a:bodyPr>
          <a:lstStyle/>
          <a:p>
            <a:pPr lvl="0"/>
            <a:r>
              <a:rPr lang="en-US" sz="1200" b="1" i="1" dirty="0">
                <a:solidFill>
                  <a:srgbClr val="FFFFFF"/>
                </a:solidFill>
                <a:latin typeface="Montserrat"/>
              </a:rPr>
              <a:t>Enabling Learners to Apply the AI/ML Concepts at Work</a:t>
            </a:r>
            <a:endParaRPr sz="1200" b="1" i="1" dirty="0">
              <a:solidFill>
                <a:srgbClr val="FFFFFF"/>
              </a:solidFill>
              <a:latin typeface="Montserrat"/>
              <a:sym typeface="Montserrat"/>
            </a:endParaRPr>
          </a:p>
        </p:txBody>
      </p:sp>
      <p:sp>
        <p:nvSpPr>
          <p:cNvPr id="102" name="Google Shape;102;p1"/>
          <p:cNvSpPr/>
          <p:nvPr/>
        </p:nvSpPr>
        <p:spPr>
          <a:xfrm>
            <a:off x="7420469" y="4672322"/>
            <a:ext cx="1701213" cy="265435"/>
          </a:xfrm>
          <a:prstGeom prst="rect">
            <a:avLst/>
          </a:prstGeom>
          <a:noFill/>
          <a:ln>
            <a:noFill/>
          </a:ln>
        </p:spPr>
        <p:txBody>
          <a:bodyPr spcFirstLastPara="1" wrap="square" lIns="68569" tIns="68569" rIns="68569" bIns="68569" anchor="t" anchorCtr="0">
            <a:spAutoFit/>
          </a:bodyPr>
          <a:lstStyle/>
          <a:p>
            <a:r>
              <a:rPr lang="en-US" sz="825" b="1" i="1" dirty="0">
                <a:solidFill>
                  <a:srgbClr val="FFFFFF"/>
                </a:solidFill>
                <a:latin typeface="Montserrat"/>
                <a:ea typeface="Montserrat"/>
                <a:cs typeface="Montserrat"/>
                <a:sym typeface="Montserrat"/>
              </a:rPr>
              <a:t>AIML Operations | AIMLAW</a:t>
            </a:r>
            <a:endParaRPr sz="825" b="1" i="1" dirty="0">
              <a:solidFill>
                <a:srgbClr val="FFFFFF"/>
              </a:solidFill>
              <a:latin typeface="Montserrat"/>
              <a:ea typeface="Montserrat"/>
              <a:cs typeface="Montserrat"/>
              <a:sym typeface="Montserrat"/>
            </a:endParaRPr>
          </a:p>
        </p:txBody>
      </p:sp>
      <p:sp>
        <p:nvSpPr>
          <p:cNvPr id="103" name="Google Shape;103;p1"/>
          <p:cNvSpPr/>
          <p:nvPr/>
        </p:nvSpPr>
        <p:spPr>
          <a:xfrm>
            <a:off x="4881562" y="4876655"/>
            <a:ext cx="4262438" cy="230810"/>
          </a:xfrm>
          <a:prstGeom prst="rect">
            <a:avLst/>
          </a:prstGeom>
          <a:noFill/>
          <a:ln>
            <a:noFill/>
          </a:ln>
        </p:spPr>
        <p:txBody>
          <a:bodyPr spcFirstLastPara="1" wrap="square" lIns="68569" tIns="68569" rIns="68569" bIns="68569" anchor="t" anchorCtr="0">
            <a:spAutoFit/>
          </a:bodyPr>
          <a:lstStyle/>
          <a:p>
            <a:r>
              <a:rPr lang="en-US" sz="600" b="1" i="1" dirty="0">
                <a:solidFill>
                  <a:srgbClr val="FFFFFF"/>
                </a:solidFill>
                <a:latin typeface="Montserrat"/>
                <a:ea typeface="Montserrat"/>
                <a:cs typeface="Montserrat"/>
                <a:sym typeface="Montserrat"/>
              </a:rPr>
              <a:t>@Great Learning Proprietary Content. All rights reserved. Unauthorized use or distribution prohibited</a:t>
            </a:r>
            <a:endParaRPr sz="600" b="1" i="1" dirty="0">
              <a:solidFill>
                <a:srgbClr val="FFFFFF"/>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08B1BD05-425E-487B-B1CC-9CBEB4843B3D}"/>
              </a:ext>
            </a:extLst>
          </p:cNvPr>
          <p:cNvSpPr txBox="1"/>
          <p:nvPr/>
        </p:nvSpPr>
        <p:spPr>
          <a:xfrm>
            <a:off x="3517857" y="1549156"/>
            <a:ext cx="5706100" cy="3300904"/>
          </a:xfrm>
          <a:prstGeom prst="rect">
            <a:avLst/>
          </a:prstGeom>
          <a:noFill/>
        </p:spPr>
        <p:txBody>
          <a:bodyPr wrap="square" rtlCol="0">
            <a:spAutoFit/>
          </a:bodyPr>
          <a:lstStyle/>
          <a:p>
            <a:pPr marL="9525">
              <a:lnSpc>
                <a:spcPct val="150000"/>
              </a:lnSpc>
              <a:spcBef>
                <a:spcPts val="68"/>
              </a:spcBef>
            </a:pPr>
            <a:r>
              <a:rPr lang="en-US" sz="1200" b="1" i="1" dirty="0">
                <a:solidFill>
                  <a:srgbClr val="FFFFFF"/>
                </a:solidFill>
                <a:latin typeface="Montserrat"/>
              </a:rPr>
              <a:t>Apply  </a:t>
            </a:r>
            <a:r>
              <a:rPr lang="en-US" sz="1200" b="1" i="1" dirty="0">
                <a:solidFill>
                  <a:srgbClr val="FFFF00"/>
                </a:solidFill>
                <a:latin typeface="Montserrat"/>
              </a:rPr>
              <a:t>AIML at your workplace </a:t>
            </a:r>
            <a:r>
              <a:rPr lang="en-US" sz="1200" b="1" i="1" dirty="0">
                <a:solidFill>
                  <a:srgbClr val="FFFFFF"/>
                </a:solidFill>
                <a:latin typeface="Montserrat"/>
              </a:rPr>
              <a:t>to gain some instant benefits:</a:t>
            </a:r>
          </a:p>
          <a:p>
            <a:pPr marL="433388" marR="1283017"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Get noticed by your management with your outstanding analysis backed by data  science.</a:t>
            </a:r>
          </a:p>
          <a:p>
            <a:pPr marL="433388" marR="807720"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Create an impact in your organization by taking up small projects/initiatives to solve  critical issues using data science.</a:t>
            </a:r>
          </a:p>
          <a:p>
            <a:pPr marL="433388" marR="786765"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Network with members from the data science vertical of your organization and seek  opportunities to contribute in small projects.</a:t>
            </a:r>
          </a:p>
          <a:p>
            <a:pPr marL="433388" marR="3810"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Share your success stories with us and the world to position yourself as a subject matter  expert in data science.</a:t>
            </a:r>
          </a:p>
          <a:p>
            <a:endParaRPr lang="en-US" sz="10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Agenda</a:t>
            </a:r>
            <a:endParaRPr/>
          </a:p>
        </p:txBody>
      </p:sp>
      <p:sp>
        <p:nvSpPr>
          <p:cNvPr id="75" name="Google Shape;75;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Sentiment analysis</a:t>
            </a:r>
            <a:endParaRPr/>
          </a:p>
          <a:p>
            <a:pPr marL="457200" lvl="0" indent="-342900" algn="l" rtl="0">
              <a:spcBef>
                <a:spcPts val="0"/>
              </a:spcBef>
              <a:spcAft>
                <a:spcPts val="0"/>
              </a:spcAft>
              <a:buSzPts val="1800"/>
              <a:buChar char="●"/>
            </a:pPr>
            <a:r>
              <a:rPr lang="en"/>
              <a:t>Sentence generation</a:t>
            </a:r>
            <a:endParaRPr/>
          </a:p>
          <a:p>
            <a:pPr marL="457200" lvl="0" indent="-342900" algn="l" rtl="0">
              <a:spcBef>
                <a:spcPts val="0"/>
              </a:spcBef>
              <a:spcAft>
                <a:spcPts val="0"/>
              </a:spcAft>
              <a:buSzPts val="1800"/>
              <a:buChar char="●"/>
            </a:pPr>
            <a:r>
              <a:rPr lang="en"/>
              <a:t>Machine translation</a:t>
            </a:r>
            <a:endParaRPr/>
          </a:p>
          <a:p>
            <a:pPr marL="457200" lvl="0" indent="-342900" algn="l" rtl="0">
              <a:spcBef>
                <a:spcPts val="0"/>
              </a:spcBef>
              <a:spcAft>
                <a:spcPts val="0"/>
              </a:spcAft>
              <a:buSzPts val="1800"/>
              <a:buChar char="●"/>
            </a:pPr>
            <a:r>
              <a:rPr lang="en"/>
              <a:t>NMT with attention</a:t>
            </a:r>
            <a:endParaRPr/>
          </a:p>
          <a:p>
            <a:pPr marL="457200" lvl="0" indent="-342900" algn="l" rtl="0">
              <a:spcBef>
                <a:spcPts val="0"/>
              </a:spcBef>
              <a:spcAft>
                <a:spcPts val="0"/>
              </a:spcAft>
              <a:buSzPts val="1800"/>
              <a:buChar char="●"/>
            </a:pPr>
            <a:r>
              <a:rPr lang="en"/>
              <a:t>LSTM structures</a:t>
            </a:r>
            <a:endParaRPr/>
          </a:p>
          <a:p>
            <a:pPr marL="457200" lvl="0" indent="-342900" algn="l" rtl="0">
              <a:spcBef>
                <a:spcPts val="0"/>
              </a:spcBef>
              <a:spcAft>
                <a:spcPts val="0"/>
              </a:spcAft>
              <a:buSzPts val="1800"/>
              <a:buChar char="●"/>
            </a:pPr>
            <a:r>
              <a:rPr lang="en"/>
              <a:t>Case study</a:t>
            </a:r>
            <a:endParaRPr/>
          </a:p>
          <a:p>
            <a:pPr marL="457200" lvl="0" indent="-342900" algn="l" rtl="0">
              <a:spcBef>
                <a:spcPts val="0"/>
              </a:spcBef>
              <a:spcAft>
                <a:spcPts val="0"/>
              </a:spcAft>
              <a:buSzPts val="1800"/>
              <a:buChar char="●"/>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xfrm>
            <a:off x="311700" y="2210400"/>
            <a:ext cx="8520600" cy="72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Sentiment </a:t>
            </a:r>
            <a:r>
              <a:rPr lang="en" b="0">
                <a:solidFill>
                  <a:srgbClr val="039BE5"/>
                </a:solidFill>
                <a:latin typeface="Helvetica Neue Light"/>
                <a:ea typeface="Helvetica Neue Light"/>
                <a:cs typeface="Helvetica Neue Light"/>
                <a:sym typeface="Helvetica Neue Light"/>
              </a:rPr>
              <a:t>Analysis</a:t>
            </a:r>
            <a:endParaRPr b="0">
              <a:solidFill>
                <a:srgbClr val="039BE5"/>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analysis</a:t>
            </a:r>
            <a:endParaRPr/>
          </a:p>
        </p:txBody>
      </p:sp>
      <p:pic>
        <p:nvPicPr>
          <p:cNvPr id="86" name="Google Shape;86;p20"/>
          <p:cNvPicPr preferRelativeResize="0"/>
          <p:nvPr/>
        </p:nvPicPr>
        <p:blipFill>
          <a:blip r:embed="rId3">
            <a:alphaModFix/>
          </a:blip>
          <a:stretch>
            <a:fillRect/>
          </a:stretch>
        </p:blipFill>
        <p:spPr>
          <a:xfrm>
            <a:off x="1928813" y="1881188"/>
            <a:ext cx="5286375" cy="2143125"/>
          </a:xfrm>
          <a:prstGeom prst="rect">
            <a:avLst/>
          </a:prstGeom>
          <a:noFill/>
          <a:ln>
            <a:noFill/>
          </a:ln>
        </p:spPr>
      </p:pic>
      <p:sp>
        <p:nvSpPr>
          <p:cNvPr id="87" name="Google Shape;87;p20"/>
          <p:cNvSpPr txBox="1">
            <a:spLocks noGrp="1"/>
          </p:cNvSpPr>
          <p:nvPr>
            <p:ph type="body" idx="1"/>
          </p:nvPr>
        </p:nvSpPr>
        <p:spPr>
          <a:xfrm>
            <a:off x="0" y="4938900"/>
            <a:ext cx="5998800" cy="2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 source:hackernoon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analysis</a:t>
            </a:r>
            <a:endParaRPr/>
          </a:p>
        </p:txBody>
      </p:sp>
      <p:sp>
        <p:nvSpPr>
          <p:cNvPr id="93" name="Google Shape;9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Very common for customer review or new article analysis</a:t>
            </a:r>
            <a:endParaRPr/>
          </a:p>
          <a:p>
            <a:pPr marL="457200" lvl="0" indent="-342900" algn="l" rtl="0">
              <a:spcBef>
                <a:spcPts val="0"/>
              </a:spcBef>
              <a:spcAft>
                <a:spcPts val="0"/>
              </a:spcAft>
              <a:buSzPts val="1800"/>
              <a:buChar char="●"/>
            </a:pPr>
            <a:r>
              <a:rPr lang="en"/>
              <a:t>Output before the end can be discarded (not used for backpropagation)</a:t>
            </a:r>
            <a:endParaRPr/>
          </a:p>
          <a:p>
            <a:pPr marL="457200" lvl="0" indent="-342900" algn="l" rtl="0">
              <a:spcBef>
                <a:spcPts val="0"/>
              </a:spcBef>
              <a:spcAft>
                <a:spcPts val="0"/>
              </a:spcAft>
              <a:buSzPts val="1800"/>
              <a:buChar char="●"/>
            </a:pPr>
            <a:r>
              <a:rPr lang="en"/>
              <a:t>It is a many-to-one task</a:t>
            </a:r>
            <a:endParaRPr/>
          </a:p>
        </p:txBody>
      </p:sp>
      <p:sp>
        <p:nvSpPr>
          <p:cNvPr id="94" name="Google Shape;94;p21"/>
          <p:cNvSpPr txBox="1"/>
          <p:nvPr/>
        </p:nvSpPr>
        <p:spPr>
          <a:xfrm>
            <a:off x="6918168" y="2051183"/>
            <a:ext cx="6828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Positive</a:t>
            </a:r>
            <a:endParaRPr sz="1000">
              <a:latin typeface="Helvetica Neue"/>
              <a:ea typeface="Helvetica Neue"/>
              <a:cs typeface="Helvetica Neue"/>
              <a:sym typeface="Helvetica Neue"/>
            </a:endParaRPr>
          </a:p>
        </p:txBody>
      </p:sp>
      <p:sp>
        <p:nvSpPr>
          <p:cNvPr id="95" name="Google Shape;95;p21"/>
          <p:cNvSpPr txBox="1"/>
          <p:nvPr/>
        </p:nvSpPr>
        <p:spPr>
          <a:xfrm>
            <a:off x="4306644" y="3933051"/>
            <a:ext cx="6843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pleased</a:t>
            </a:r>
            <a:endParaRPr sz="1000">
              <a:latin typeface="Helvetica Neue"/>
              <a:ea typeface="Helvetica Neue"/>
              <a:cs typeface="Helvetica Neue"/>
              <a:sym typeface="Helvetica Neue"/>
            </a:endParaRPr>
          </a:p>
        </p:txBody>
      </p:sp>
      <p:sp>
        <p:nvSpPr>
          <p:cNvPr id="96" name="Google Shape;96;p21"/>
          <p:cNvSpPr txBox="1"/>
          <p:nvPr/>
        </p:nvSpPr>
        <p:spPr>
          <a:xfrm>
            <a:off x="5089666" y="3933051"/>
            <a:ext cx="451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with</a:t>
            </a:r>
            <a:endParaRPr sz="1000">
              <a:latin typeface="Helvetica Neue"/>
              <a:ea typeface="Helvetica Neue"/>
              <a:cs typeface="Helvetica Neue"/>
              <a:sym typeface="Helvetica Neue"/>
            </a:endParaRPr>
          </a:p>
        </p:txBody>
      </p:sp>
      <p:sp>
        <p:nvSpPr>
          <p:cNvPr id="97" name="Google Shape;97;p21"/>
          <p:cNvSpPr txBox="1"/>
          <p:nvPr/>
        </p:nvSpPr>
        <p:spPr>
          <a:xfrm>
            <a:off x="5639452" y="3933051"/>
            <a:ext cx="4740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their</a:t>
            </a:r>
            <a:endParaRPr sz="1000">
              <a:latin typeface="Helvetica Neue"/>
              <a:ea typeface="Helvetica Neue"/>
              <a:cs typeface="Helvetica Neue"/>
              <a:sym typeface="Helvetica Neue"/>
            </a:endParaRPr>
          </a:p>
        </p:txBody>
      </p:sp>
      <p:sp>
        <p:nvSpPr>
          <p:cNvPr id="98" name="Google Shape;98;p21"/>
          <p:cNvSpPr txBox="1"/>
          <p:nvPr/>
        </p:nvSpPr>
        <p:spPr>
          <a:xfrm>
            <a:off x="6212081" y="3933051"/>
            <a:ext cx="6318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service</a:t>
            </a:r>
            <a:endParaRPr sz="1000">
              <a:latin typeface="Helvetica Neue"/>
              <a:ea typeface="Helvetica Neue"/>
              <a:cs typeface="Helvetica Neue"/>
              <a:sym typeface="Helvetica Neue"/>
            </a:endParaRPr>
          </a:p>
        </p:txBody>
      </p:sp>
      <p:sp>
        <p:nvSpPr>
          <p:cNvPr id="99" name="Google Shape;99;p21"/>
          <p:cNvSpPr txBox="1"/>
          <p:nvPr/>
        </p:nvSpPr>
        <p:spPr>
          <a:xfrm>
            <a:off x="6942590" y="3933051"/>
            <a:ext cx="6147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&lt;END&gt;</a:t>
            </a:r>
            <a:endParaRPr sz="1000">
              <a:latin typeface="Helvetica Neue"/>
              <a:ea typeface="Helvetica Neue"/>
              <a:cs typeface="Helvetica Neue"/>
              <a:sym typeface="Helvetica Neue"/>
            </a:endParaRPr>
          </a:p>
        </p:txBody>
      </p:sp>
      <p:sp>
        <p:nvSpPr>
          <p:cNvPr id="100" name="Google Shape;100;p21"/>
          <p:cNvSpPr/>
          <p:nvPr/>
        </p:nvSpPr>
        <p:spPr>
          <a:xfrm>
            <a:off x="3691792" y="3259498"/>
            <a:ext cx="5781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sp>
        <p:nvSpPr>
          <p:cNvPr id="101" name="Google Shape;101;p21"/>
          <p:cNvSpPr/>
          <p:nvPr/>
        </p:nvSpPr>
        <p:spPr>
          <a:xfrm>
            <a:off x="4345598" y="3259498"/>
            <a:ext cx="5781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sp>
        <p:nvSpPr>
          <p:cNvPr id="102" name="Google Shape;102;p21"/>
          <p:cNvSpPr/>
          <p:nvPr/>
        </p:nvSpPr>
        <p:spPr>
          <a:xfrm>
            <a:off x="4999402" y="3259498"/>
            <a:ext cx="5781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sp>
        <p:nvSpPr>
          <p:cNvPr id="103" name="Google Shape;103;p21"/>
          <p:cNvSpPr/>
          <p:nvPr/>
        </p:nvSpPr>
        <p:spPr>
          <a:xfrm>
            <a:off x="5653208" y="3259498"/>
            <a:ext cx="5781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sp>
        <p:nvSpPr>
          <p:cNvPr id="104" name="Google Shape;104;p21"/>
          <p:cNvSpPr/>
          <p:nvPr/>
        </p:nvSpPr>
        <p:spPr>
          <a:xfrm>
            <a:off x="6307013" y="3259498"/>
            <a:ext cx="5781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sp>
        <p:nvSpPr>
          <p:cNvPr id="105" name="Google Shape;105;p21"/>
          <p:cNvSpPr/>
          <p:nvPr/>
        </p:nvSpPr>
        <p:spPr>
          <a:xfrm>
            <a:off x="6960817" y="3259498"/>
            <a:ext cx="5781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Embed</a:t>
            </a:r>
            <a:endParaRPr sz="1000">
              <a:latin typeface="Helvetica Neue"/>
              <a:ea typeface="Helvetica Neue"/>
              <a:cs typeface="Helvetica Neue"/>
              <a:sym typeface="Helvetica Neue"/>
            </a:endParaRPr>
          </a:p>
        </p:txBody>
      </p:sp>
      <p:cxnSp>
        <p:nvCxnSpPr>
          <p:cNvPr id="106" name="Google Shape;106;p21"/>
          <p:cNvCxnSpPr/>
          <p:nvPr/>
        </p:nvCxnSpPr>
        <p:spPr>
          <a:xfrm rot="10800000">
            <a:off x="3980861" y="3659451"/>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07" name="Google Shape;107;p21"/>
          <p:cNvCxnSpPr/>
          <p:nvPr/>
        </p:nvCxnSpPr>
        <p:spPr>
          <a:xfrm rot="10800000">
            <a:off x="4634666" y="3659451"/>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08" name="Google Shape;108;p21"/>
          <p:cNvCxnSpPr/>
          <p:nvPr/>
        </p:nvCxnSpPr>
        <p:spPr>
          <a:xfrm rot="10800000">
            <a:off x="5288471" y="3659451"/>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09" name="Google Shape;109;p21"/>
          <p:cNvCxnSpPr/>
          <p:nvPr/>
        </p:nvCxnSpPr>
        <p:spPr>
          <a:xfrm rot="10800000">
            <a:off x="5942276" y="3659451"/>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10" name="Google Shape;110;p21"/>
          <p:cNvCxnSpPr/>
          <p:nvPr/>
        </p:nvCxnSpPr>
        <p:spPr>
          <a:xfrm rot="10800000">
            <a:off x="6596081" y="3659451"/>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11" name="Google Shape;111;p21"/>
          <p:cNvCxnSpPr/>
          <p:nvPr/>
        </p:nvCxnSpPr>
        <p:spPr>
          <a:xfrm rot="10800000">
            <a:off x="7249886" y="3659451"/>
            <a:ext cx="0" cy="273600"/>
          </a:xfrm>
          <a:prstGeom prst="straightConnector1">
            <a:avLst/>
          </a:prstGeom>
          <a:noFill/>
          <a:ln w="19050" cap="flat" cmpd="sng">
            <a:solidFill>
              <a:srgbClr val="4A7DBA"/>
            </a:solidFill>
            <a:prstDash val="solid"/>
            <a:round/>
            <a:headEnd type="none" w="sm" len="sm"/>
            <a:tailEnd type="stealth" w="med" len="med"/>
          </a:ln>
        </p:spPr>
      </p:cxnSp>
      <p:sp>
        <p:nvSpPr>
          <p:cNvPr id="112" name="Google Shape;112;p21"/>
          <p:cNvSpPr/>
          <p:nvPr/>
        </p:nvSpPr>
        <p:spPr>
          <a:xfrm>
            <a:off x="3732614" y="2602273"/>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13" name="Google Shape;113;p21"/>
          <p:cNvSpPr/>
          <p:nvPr/>
        </p:nvSpPr>
        <p:spPr>
          <a:xfrm>
            <a:off x="4386419" y="2602273"/>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14" name="Google Shape;114;p21"/>
          <p:cNvSpPr/>
          <p:nvPr/>
        </p:nvSpPr>
        <p:spPr>
          <a:xfrm>
            <a:off x="5040224" y="2602273"/>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15" name="Google Shape;115;p21"/>
          <p:cNvSpPr/>
          <p:nvPr/>
        </p:nvSpPr>
        <p:spPr>
          <a:xfrm>
            <a:off x="5694029" y="2602273"/>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16" name="Google Shape;116;p21"/>
          <p:cNvSpPr/>
          <p:nvPr/>
        </p:nvSpPr>
        <p:spPr>
          <a:xfrm>
            <a:off x="6347834" y="2602273"/>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17" name="Google Shape;117;p21"/>
          <p:cNvSpPr/>
          <p:nvPr/>
        </p:nvSpPr>
        <p:spPr>
          <a:xfrm>
            <a:off x="7001638" y="2602273"/>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cxnSp>
        <p:nvCxnSpPr>
          <p:cNvPr id="118" name="Google Shape;118;p21"/>
          <p:cNvCxnSpPr/>
          <p:nvPr/>
        </p:nvCxnSpPr>
        <p:spPr>
          <a:xfrm rot="10800000">
            <a:off x="3980861" y="3002226"/>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19" name="Google Shape;119;p21"/>
          <p:cNvCxnSpPr/>
          <p:nvPr/>
        </p:nvCxnSpPr>
        <p:spPr>
          <a:xfrm rot="10800000">
            <a:off x="4634666" y="3002226"/>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20" name="Google Shape;120;p21"/>
          <p:cNvCxnSpPr/>
          <p:nvPr/>
        </p:nvCxnSpPr>
        <p:spPr>
          <a:xfrm rot="10800000">
            <a:off x="5288471" y="3002226"/>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21" name="Google Shape;121;p21"/>
          <p:cNvCxnSpPr/>
          <p:nvPr/>
        </p:nvCxnSpPr>
        <p:spPr>
          <a:xfrm rot="10800000">
            <a:off x="5942276" y="3002226"/>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22" name="Google Shape;122;p21"/>
          <p:cNvCxnSpPr/>
          <p:nvPr/>
        </p:nvCxnSpPr>
        <p:spPr>
          <a:xfrm rot="10800000">
            <a:off x="6596081" y="3002226"/>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23" name="Google Shape;123;p21"/>
          <p:cNvCxnSpPr/>
          <p:nvPr/>
        </p:nvCxnSpPr>
        <p:spPr>
          <a:xfrm rot="10800000">
            <a:off x="7249886" y="3002226"/>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24" name="Google Shape;124;p21"/>
          <p:cNvCxnSpPr>
            <a:stCxn id="112" idx="3"/>
            <a:endCxn id="113" idx="1"/>
          </p:cNvCxnSpPr>
          <p:nvPr/>
        </p:nvCxnSpPr>
        <p:spPr>
          <a:xfrm>
            <a:off x="4225814" y="2802223"/>
            <a:ext cx="160500" cy="0"/>
          </a:xfrm>
          <a:prstGeom prst="straightConnector1">
            <a:avLst/>
          </a:prstGeom>
          <a:noFill/>
          <a:ln w="19050" cap="flat" cmpd="sng">
            <a:solidFill>
              <a:srgbClr val="4A7DBA"/>
            </a:solidFill>
            <a:prstDash val="solid"/>
            <a:round/>
            <a:headEnd type="none" w="sm" len="sm"/>
            <a:tailEnd type="stealth" w="med" len="med"/>
          </a:ln>
        </p:spPr>
      </p:cxnSp>
      <p:cxnSp>
        <p:nvCxnSpPr>
          <p:cNvPr id="125" name="Google Shape;125;p21"/>
          <p:cNvCxnSpPr>
            <a:stCxn id="113" idx="3"/>
            <a:endCxn id="114" idx="1"/>
          </p:cNvCxnSpPr>
          <p:nvPr/>
        </p:nvCxnSpPr>
        <p:spPr>
          <a:xfrm>
            <a:off x="4879619" y="2802223"/>
            <a:ext cx="160500" cy="0"/>
          </a:xfrm>
          <a:prstGeom prst="straightConnector1">
            <a:avLst/>
          </a:prstGeom>
          <a:noFill/>
          <a:ln w="19050" cap="flat" cmpd="sng">
            <a:solidFill>
              <a:srgbClr val="4A7DBA"/>
            </a:solidFill>
            <a:prstDash val="solid"/>
            <a:round/>
            <a:headEnd type="none" w="sm" len="sm"/>
            <a:tailEnd type="stealth" w="med" len="med"/>
          </a:ln>
        </p:spPr>
      </p:cxnSp>
      <p:cxnSp>
        <p:nvCxnSpPr>
          <p:cNvPr id="126" name="Google Shape;126;p21"/>
          <p:cNvCxnSpPr/>
          <p:nvPr/>
        </p:nvCxnSpPr>
        <p:spPr>
          <a:xfrm>
            <a:off x="5545547" y="2798216"/>
            <a:ext cx="160500" cy="0"/>
          </a:xfrm>
          <a:prstGeom prst="straightConnector1">
            <a:avLst/>
          </a:prstGeom>
          <a:noFill/>
          <a:ln w="19050" cap="flat" cmpd="sng">
            <a:solidFill>
              <a:srgbClr val="4A7DBA"/>
            </a:solidFill>
            <a:prstDash val="solid"/>
            <a:round/>
            <a:headEnd type="none" w="sm" len="sm"/>
            <a:tailEnd type="stealth" w="med" len="med"/>
          </a:ln>
        </p:spPr>
      </p:cxnSp>
      <p:cxnSp>
        <p:nvCxnSpPr>
          <p:cNvPr id="127" name="Google Shape;127;p21"/>
          <p:cNvCxnSpPr/>
          <p:nvPr/>
        </p:nvCxnSpPr>
        <p:spPr>
          <a:xfrm>
            <a:off x="6199352" y="2798216"/>
            <a:ext cx="160500" cy="0"/>
          </a:xfrm>
          <a:prstGeom prst="straightConnector1">
            <a:avLst/>
          </a:prstGeom>
          <a:noFill/>
          <a:ln w="19050" cap="flat" cmpd="sng">
            <a:solidFill>
              <a:srgbClr val="4A7DBA"/>
            </a:solidFill>
            <a:prstDash val="solid"/>
            <a:round/>
            <a:headEnd type="none" w="sm" len="sm"/>
            <a:tailEnd type="stealth" w="med" len="med"/>
          </a:ln>
        </p:spPr>
      </p:cxnSp>
      <p:cxnSp>
        <p:nvCxnSpPr>
          <p:cNvPr id="128" name="Google Shape;128;p21"/>
          <p:cNvCxnSpPr/>
          <p:nvPr/>
        </p:nvCxnSpPr>
        <p:spPr>
          <a:xfrm>
            <a:off x="6850967" y="2802298"/>
            <a:ext cx="160500" cy="0"/>
          </a:xfrm>
          <a:prstGeom prst="straightConnector1">
            <a:avLst/>
          </a:prstGeom>
          <a:noFill/>
          <a:ln w="19050" cap="flat" cmpd="sng">
            <a:solidFill>
              <a:srgbClr val="4A7DBA"/>
            </a:solidFill>
            <a:prstDash val="solid"/>
            <a:round/>
            <a:headEnd type="none" w="sm" len="sm"/>
            <a:tailEnd type="stealth" w="med" len="med"/>
          </a:ln>
        </p:spPr>
      </p:cxnSp>
      <p:cxnSp>
        <p:nvCxnSpPr>
          <p:cNvPr id="129" name="Google Shape;129;p21"/>
          <p:cNvCxnSpPr/>
          <p:nvPr/>
        </p:nvCxnSpPr>
        <p:spPr>
          <a:xfrm rot="10800000">
            <a:off x="7248226" y="2328674"/>
            <a:ext cx="0" cy="273600"/>
          </a:xfrm>
          <a:prstGeom prst="straightConnector1">
            <a:avLst/>
          </a:prstGeom>
          <a:noFill/>
          <a:ln w="19050" cap="flat" cmpd="sng">
            <a:solidFill>
              <a:srgbClr val="4A7DBA"/>
            </a:solidFill>
            <a:prstDash val="solid"/>
            <a:round/>
            <a:headEnd type="none" w="sm" len="sm"/>
            <a:tailEnd type="stealth" w="med" len="med"/>
          </a:ln>
        </p:spPr>
      </p:cxnSp>
      <p:sp>
        <p:nvSpPr>
          <p:cNvPr id="130" name="Google Shape;130;p21"/>
          <p:cNvSpPr txBox="1"/>
          <p:nvPr/>
        </p:nvSpPr>
        <p:spPr>
          <a:xfrm>
            <a:off x="3758609" y="3924300"/>
            <a:ext cx="454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Very</a:t>
            </a:r>
            <a:endParaRPr sz="10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ctrTitle"/>
          </p:nvPr>
        </p:nvSpPr>
        <p:spPr>
          <a:xfrm>
            <a:off x="311700" y="2210400"/>
            <a:ext cx="8520600" cy="72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Sentence </a:t>
            </a:r>
            <a:r>
              <a:rPr lang="en" b="0">
                <a:solidFill>
                  <a:srgbClr val="039BE5"/>
                </a:solidFill>
                <a:latin typeface="Helvetica Neue Light"/>
                <a:ea typeface="Helvetica Neue Light"/>
                <a:cs typeface="Helvetica Neue Light"/>
                <a:sym typeface="Helvetica Neue Light"/>
              </a:rPr>
              <a:t>Generation</a:t>
            </a:r>
            <a:endParaRPr b="0">
              <a:solidFill>
                <a:srgbClr val="039BE5"/>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Sentence generation</a:t>
            </a:r>
            <a:endParaRPr/>
          </a:p>
        </p:txBody>
      </p:sp>
      <p:sp>
        <p:nvSpPr>
          <p:cNvPr id="141" name="Google Shape;14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Very common for image captioning</a:t>
            </a:r>
            <a:endParaRPr/>
          </a:p>
          <a:p>
            <a:pPr marL="457200" lvl="0" indent="-342900" algn="l" rtl="0">
              <a:spcBef>
                <a:spcPts val="0"/>
              </a:spcBef>
              <a:spcAft>
                <a:spcPts val="0"/>
              </a:spcAft>
              <a:buSzPts val="1800"/>
              <a:buChar char="●"/>
            </a:pPr>
            <a:r>
              <a:rPr lang="en"/>
              <a:t>Input is given only in the beginning</a:t>
            </a:r>
            <a:endParaRPr/>
          </a:p>
          <a:p>
            <a:pPr marL="457200" lvl="0" indent="-342900" algn="l" rtl="0">
              <a:spcBef>
                <a:spcPts val="0"/>
              </a:spcBef>
              <a:spcAft>
                <a:spcPts val="0"/>
              </a:spcAft>
              <a:buSzPts val="1800"/>
              <a:buChar char="●"/>
            </a:pPr>
            <a:r>
              <a:rPr lang="en"/>
              <a:t>Sequence output (e.g. image captioning takes an image and outputs a sentence of words)</a:t>
            </a:r>
            <a:endParaRPr/>
          </a:p>
          <a:p>
            <a:pPr marL="457200" lvl="0" indent="-342900" algn="l" rtl="0">
              <a:spcBef>
                <a:spcPts val="0"/>
              </a:spcBef>
              <a:spcAft>
                <a:spcPts val="0"/>
              </a:spcAft>
              <a:buSzPts val="1800"/>
              <a:buChar char="●"/>
            </a:pPr>
            <a:r>
              <a:rPr lang="en"/>
              <a:t>Image captioning is a one-to-many task</a:t>
            </a:r>
            <a:endParaRPr/>
          </a:p>
        </p:txBody>
      </p:sp>
      <p:sp>
        <p:nvSpPr>
          <p:cNvPr id="142" name="Google Shape;142;p23"/>
          <p:cNvSpPr txBox="1"/>
          <p:nvPr/>
        </p:nvSpPr>
        <p:spPr>
          <a:xfrm>
            <a:off x="4098471" y="2914650"/>
            <a:ext cx="238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A</a:t>
            </a:r>
            <a:endParaRPr sz="1000">
              <a:latin typeface="Helvetica Neue"/>
              <a:ea typeface="Helvetica Neue"/>
              <a:cs typeface="Helvetica Neue"/>
              <a:sym typeface="Helvetica Neue"/>
            </a:endParaRPr>
          </a:p>
        </p:txBody>
      </p:sp>
      <p:sp>
        <p:nvSpPr>
          <p:cNvPr id="143" name="Google Shape;143;p23"/>
          <p:cNvSpPr/>
          <p:nvPr/>
        </p:nvSpPr>
        <p:spPr>
          <a:xfrm>
            <a:off x="3953049" y="3452435"/>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44" name="Google Shape;144;p23"/>
          <p:cNvSpPr/>
          <p:nvPr/>
        </p:nvSpPr>
        <p:spPr>
          <a:xfrm>
            <a:off x="4606854" y="3452435"/>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45" name="Google Shape;145;p23"/>
          <p:cNvSpPr/>
          <p:nvPr/>
        </p:nvSpPr>
        <p:spPr>
          <a:xfrm>
            <a:off x="5260659" y="3452435"/>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46" name="Google Shape;146;p23"/>
          <p:cNvSpPr/>
          <p:nvPr/>
        </p:nvSpPr>
        <p:spPr>
          <a:xfrm>
            <a:off x="5914464" y="3452435"/>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47" name="Google Shape;147;p23"/>
          <p:cNvSpPr/>
          <p:nvPr/>
        </p:nvSpPr>
        <p:spPr>
          <a:xfrm>
            <a:off x="6568269" y="3452435"/>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sp>
        <p:nvSpPr>
          <p:cNvPr id="148" name="Google Shape;148;p23"/>
          <p:cNvSpPr/>
          <p:nvPr/>
        </p:nvSpPr>
        <p:spPr>
          <a:xfrm>
            <a:off x="7222073" y="3452435"/>
            <a:ext cx="4932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LSTM</a:t>
            </a:r>
            <a:endParaRPr sz="1000">
              <a:latin typeface="Helvetica Neue"/>
              <a:ea typeface="Helvetica Neue"/>
              <a:cs typeface="Helvetica Neue"/>
              <a:sym typeface="Helvetica Neue"/>
            </a:endParaRPr>
          </a:p>
        </p:txBody>
      </p:sp>
      <p:cxnSp>
        <p:nvCxnSpPr>
          <p:cNvPr id="149" name="Google Shape;149;p23"/>
          <p:cNvCxnSpPr>
            <a:stCxn id="143" idx="3"/>
            <a:endCxn id="144" idx="1"/>
          </p:cNvCxnSpPr>
          <p:nvPr/>
        </p:nvCxnSpPr>
        <p:spPr>
          <a:xfrm>
            <a:off x="4446249" y="3652385"/>
            <a:ext cx="160500" cy="0"/>
          </a:xfrm>
          <a:prstGeom prst="straightConnector1">
            <a:avLst/>
          </a:prstGeom>
          <a:noFill/>
          <a:ln w="19050" cap="flat" cmpd="sng">
            <a:solidFill>
              <a:srgbClr val="4A7DBA"/>
            </a:solidFill>
            <a:prstDash val="solid"/>
            <a:round/>
            <a:headEnd type="none" w="sm" len="sm"/>
            <a:tailEnd type="stealth" w="med" len="med"/>
          </a:ln>
        </p:spPr>
      </p:cxnSp>
      <p:cxnSp>
        <p:nvCxnSpPr>
          <p:cNvPr id="150" name="Google Shape;150;p23"/>
          <p:cNvCxnSpPr>
            <a:stCxn id="144" idx="3"/>
            <a:endCxn id="145" idx="1"/>
          </p:cNvCxnSpPr>
          <p:nvPr/>
        </p:nvCxnSpPr>
        <p:spPr>
          <a:xfrm>
            <a:off x="5100054" y="3652385"/>
            <a:ext cx="160500" cy="0"/>
          </a:xfrm>
          <a:prstGeom prst="straightConnector1">
            <a:avLst/>
          </a:prstGeom>
          <a:noFill/>
          <a:ln w="19050" cap="flat" cmpd="sng">
            <a:solidFill>
              <a:srgbClr val="4A7DBA"/>
            </a:solidFill>
            <a:prstDash val="solid"/>
            <a:round/>
            <a:headEnd type="none" w="sm" len="sm"/>
            <a:tailEnd type="stealth" w="med" len="med"/>
          </a:ln>
        </p:spPr>
      </p:cxnSp>
      <p:cxnSp>
        <p:nvCxnSpPr>
          <p:cNvPr id="151" name="Google Shape;151;p23"/>
          <p:cNvCxnSpPr/>
          <p:nvPr/>
        </p:nvCxnSpPr>
        <p:spPr>
          <a:xfrm>
            <a:off x="5765981" y="3648378"/>
            <a:ext cx="160500" cy="0"/>
          </a:xfrm>
          <a:prstGeom prst="straightConnector1">
            <a:avLst/>
          </a:prstGeom>
          <a:noFill/>
          <a:ln w="19050" cap="flat" cmpd="sng">
            <a:solidFill>
              <a:srgbClr val="4A7DBA"/>
            </a:solidFill>
            <a:prstDash val="solid"/>
            <a:round/>
            <a:headEnd type="none" w="sm" len="sm"/>
            <a:tailEnd type="stealth" w="med" len="med"/>
          </a:ln>
        </p:spPr>
      </p:cxnSp>
      <p:cxnSp>
        <p:nvCxnSpPr>
          <p:cNvPr id="152" name="Google Shape;152;p23"/>
          <p:cNvCxnSpPr/>
          <p:nvPr/>
        </p:nvCxnSpPr>
        <p:spPr>
          <a:xfrm>
            <a:off x="6419786" y="3648378"/>
            <a:ext cx="160500" cy="0"/>
          </a:xfrm>
          <a:prstGeom prst="straightConnector1">
            <a:avLst/>
          </a:prstGeom>
          <a:noFill/>
          <a:ln w="19050" cap="flat" cmpd="sng">
            <a:solidFill>
              <a:srgbClr val="4A7DBA"/>
            </a:solidFill>
            <a:prstDash val="solid"/>
            <a:round/>
            <a:headEnd type="none" w="sm" len="sm"/>
            <a:tailEnd type="stealth" w="med" len="med"/>
          </a:ln>
        </p:spPr>
      </p:cxnSp>
      <p:cxnSp>
        <p:nvCxnSpPr>
          <p:cNvPr id="153" name="Google Shape;153;p23"/>
          <p:cNvCxnSpPr/>
          <p:nvPr/>
        </p:nvCxnSpPr>
        <p:spPr>
          <a:xfrm>
            <a:off x="7071402" y="3652460"/>
            <a:ext cx="160500" cy="0"/>
          </a:xfrm>
          <a:prstGeom prst="straightConnector1">
            <a:avLst/>
          </a:prstGeom>
          <a:noFill/>
          <a:ln w="19050" cap="flat" cmpd="sng">
            <a:solidFill>
              <a:srgbClr val="4A7DBA"/>
            </a:solidFill>
            <a:prstDash val="solid"/>
            <a:round/>
            <a:headEnd type="none" w="sm" len="sm"/>
            <a:tailEnd type="stealth" w="med" len="med"/>
          </a:ln>
        </p:spPr>
      </p:cxnSp>
      <p:sp>
        <p:nvSpPr>
          <p:cNvPr id="154" name="Google Shape;154;p23"/>
          <p:cNvSpPr/>
          <p:nvPr/>
        </p:nvSpPr>
        <p:spPr>
          <a:xfrm>
            <a:off x="3420836" y="4116127"/>
            <a:ext cx="578100" cy="399900"/>
          </a:xfrm>
          <a:prstGeom prst="rect">
            <a:avLst/>
          </a:prstGeom>
          <a:noFill/>
          <a:ln w="25400" cap="flat" cmpd="sng">
            <a:solidFill>
              <a:srgbClr val="395E8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b="1">
                <a:solidFill>
                  <a:srgbClr val="000000"/>
                </a:solidFill>
                <a:latin typeface="Helvetica Neue"/>
                <a:ea typeface="Helvetica Neue"/>
                <a:cs typeface="Helvetica Neue"/>
                <a:sym typeface="Helvetica Neue"/>
              </a:rPr>
              <a:t>CNN</a:t>
            </a:r>
            <a:endParaRPr sz="1000">
              <a:latin typeface="Helvetica Neue"/>
              <a:ea typeface="Helvetica Neue"/>
              <a:cs typeface="Helvetica Neue"/>
              <a:sym typeface="Helvetica Neue"/>
            </a:endParaRPr>
          </a:p>
        </p:txBody>
      </p:sp>
      <p:cxnSp>
        <p:nvCxnSpPr>
          <p:cNvPr id="155" name="Google Shape;155;p23"/>
          <p:cNvCxnSpPr>
            <a:stCxn id="154" idx="3"/>
          </p:cNvCxnSpPr>
          <p:nvPr/>
        </p:nvCxnSpPr>
        <p:spPr>
          <a:xfrm rot="10800000" flipH="1">
            <a:off x="3998936" y="3851077"/>
            <a:ext cx="202200" cy="465000"/>
          </a:xfrm>
          <a:prstGeom prst="bentConnector2">
            <a:avLst/>
          </a:prstGeom>
          <a:noFill/>
          <a:ln w="19050" cap="flat" cmpd="sng">
            <a:solidFill>
              <a:srgbClr val="4A7DBA"/>
            </a:solidFill>
            <a:prstDash val="solid"/>
            <a:round/>
            <a:headEnd type="none" w="sm" len="sm"/>
            <a:tailEnd type="stealth" w="med" len="med"/>
          </a:ln>
        </p:spPr>
      </p:cxnSp>
      <p:pic>
        <p:nvPicPr>
          <p:cNvPr id="156" name="Google Shape;156;p23"/>
          <p:cNvPicPr preferRelativeResize="0"/>
          <p:nvPr/>
        </p:nvPicPr>
        <p:blipFill rotWithShape="1">
          <a:blip r:embed="rId3">
            <a:alphaModFix/>
          </a:blip>
          <a:srcRect b="18929"/>
          <a:stretch/>
        </p:blipFill>
        <p:spPr>
          <a:xfrm>
            <a:off x="1763486" y="3611638"/>
            <a:ext cx="1371600" cy="1079143"/>
          </a:xfrm>
          <a:prstGeom prst="rect">
            <a:avLst/>
          </a:prstGeom>
          <a:noFill/>
          <a:ln>
            <a:noFill/>
          </a:ln>
        </p:spPr>
      </p:pic>
      <p:cxnSp>
        <p:nvCxnSpPr>
          <p:cNvPr id="157" name="Google Shape;157;p23"/>
          <p:cNvCxnSpPr>
            <a:endCxn id="154" idx="1"/>
          </p:cNvCxnSpPr>
          <p:nvPr/>
        </p:nvCxnSpPr>
        <p:spPr>
          <a:xfrm>
            <a:off x="3134936" y="4316077"/>
            <a:ext cx="285900" cy="0"/>
          </a:xfrm>
          <a:prstGeom prst="straightConnector1">
            <a:avLst/>
          </a:prstGeom>
          <a:noFill/>
          <a:ln w="19050" cap="flat" cmpd="sng">
            <a:solidFill>
              <a:srgbClr val="4A7DBA"/>
            </a:solidFill>
            <a:prstDash val="solid"/>
            <a:round/>
            <a:headEnd type="none" w="sm" len="sm"/>
            <a:tailEnd type="stealth" w="med" len="med"/>
          </a:ln>
        </p:spPr>
      </p:cxnSp>
      <p:sp>
        <p:nvSpPr>
          <p:cNvPr id="158" name="Google Shape;158;p23"/>
          <p:cNvSpPr txBox="1"/>
          <p:nvPr/>
        </p:nvSpPr>
        <p:spPr>
          <a:xfrm>
            <a:off x="4653644" y="2914650"/>
            <a:ext cx="3984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boy</a:t>
            </a:r>
            <a:endParaRPr sz="1000">
              <a:latin typeface="Helvetica Neue"/>
              <a:ea typeface="Helvetica Neue"/>
              <a:cs typeface="Helvetica Neue"/>
              <a:sym typeface="Helvetica Neue"/>
            </a:endParaRPr>
          </a:p>
        </p:txBody>
      </p:sp>
      <p:sp>
        <p:nvSpPr>
          <p:cNvPr id="159" name="Google Shape;159;p23"/>
          <p:cNvSpPr txBox="1"/>
          <p:nvPr/>
        </p:nvSpPr>
        <p:spPr>
          <a:xfrm>
            <a:off x="5093980" y="2914650"/>
            <a:ext cx="8577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swimming</a:t>
            </a:r>
            <a:endParaRPr sz="1000">
              <a:latin typeface="Helvetica Neue"/>
              <a:ea typeface="Helvetica Neue"/>
              <a:cs typeface="Helvetica Neue"/>
              <a:sym typeface="Helvetica Neue"/>
            </a:endParaRPr>
          </a:p>
        </p:txBody>
      </p:sp>
      <p:sp>
        <p:nvSpPr>
          <p:cNvPr id="160" name="Google Shape;160;p23"/>
          <p:cNvSpPr txBox="1"/>
          <p:nvPr/>
        </p:nvSpPr>
        <p:spPr>
          <a:xfrm>
            <a:off x="6041571" y="2914650"/>
            <a:ext cx="2694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in</a:t>
            </a:r>
            <a:endParaRPr sz="1000">
              <a:latin typeface="Helvetica Neue"/>
              <a:ea typeface="Helvetica Neue"/>
              <a:cs typeface="Helvetica Neue"/>
              <a:sym typeface="Helvetica Neue"/>
            </a:endParaRPr>
          </a:p>
        </p:txBody>
      </p:sp>
      <p:sp>
        <p:nvSpPr>
          <p:cNvPr id="161" name="Google Shape;161;p23"/>
          <p:cNvSpPr txBox="1"/>
          <p:nvPr/>
        </p:nvSpPr>
        <p:spPr>
          <a:xfrm>
            <a:off x="6547759" y="2914650"/>
            <a:ext cx="544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water</a:t>
            </a:r>
            <a:endParaRPr sz="1000">
              <a:latin typeface="Helvetica Neue"/>
              <a:ea typeface="Helvetica Neue"/>
              <a:cs typeface="Helvetica Neue"/>
              <a:sym typeface="Helvetica Neue"/>
            </a:endParaRPr>
          </a:p>
        </p:txBody>
      </p:sp>
      <p:sp>
        <p:nvSpPr>
          <p:cNvPr id="162" name="Google Shape;162;p23"/>
          <p:cNvSpPr txBox="1"/>
          <p:nvPr/>
        </p:nvSpPr>
        <p:spPr>
          <a:xfrm>
            <a:off x="7157810" y="2914650"/>
            <a:ext cx="6147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0000"/>
                </a:solidFill>
                <a:latin typeface="Helvetica Neue"/>
                <a:ea typeface="Helvetica Neue"/>
                <a:cs typeface="Helvetica Neue"/>
                <a:sym typeface="Helvetica Neue"/>
              </a:rPr>
              <a:t>&lt;END&gt;</a:t>
            </a:r>
            <a:endParaRPr sz="1000">
              <a:latin typeface="Helvetica Neue"/>
              <a:ea typeface="Helvetica Neue"/>
              <a:cs typeface="Helvetica Neue"/>
              <a:sym typeface="Helvetica Neue"/>
            </a:endParaRPr>
          </a:p>
        </p:txBody>
      </p:sp>
      <p:cxnSp>
        <p:nvCxnSpPr>
          <p:cNvPr id="163" name="Google Shape;163;p23"/>
          <p:cNvCxnSpPr/>
          <p:nvPr/>
        </p:nvCxnSpPr>
        <p:spPr>
          <a:xfrm rot="10800000">
            <a:off x="4209461" y="3168974"/>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64" name="Google Shape;164;p23"/>
          <p:cNvCxnSpPr/>
          <p:nvPr/>
        </p:nvCxnSpPr>
        <p:spPr>
          <a:xfrm rot="10800000">
            <a:off x="4863266" y="3168974"/>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65" name="Google Shape;165;p23"/>
          <p:cNvCxnSpPr/>
          <p:nvPr/>
        </p:nvCxnSpPr>
        <p:spPr>
          <a:xfrm rot="10800000">
            <a:off x="5517071" y="3168974"/>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66" name="Google Shape;166;p23"/>
          <p:cNvCxnSpPr/>
          <p:nvPr/>
        </p:nvCxnSpPr>
        <p:spPr>
          <a:xfrm rot="10800000">
            <a:off x="6170876" y="3168974"/>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67" name="Google Shape;167;p23"/>
          <p:cNvCxnSpPr/>
          <p:nvPr/>
        </p:nvCxnSpPr>
        <p:spPr>
          <a:xfrm rot="10800000">
            <a:off x="6824681" y="3168974"/>
            <a:ext cx="0" cy="273600"/>
          </a:xfrm>
          <a:prstGeom prst="straightConnector1">
            <a:avLst/>
          </a:prstGeom>
          <a:noFill/>
          <a:ln w="19050" cap="flat" cmpd="sng">
            <a:solidFill>
              <a:srgbClr val="4A7DBA"/>
            </a:solidFill>
            <a:prstDash val="solid"/>
            <a:round/>
            <a:headEnd type="none" w="sm" len="sm"/>
            <a:tailEnd type="stealth" w="med" len="med"/>
          </a:ln>
        </p:spPr>
      </p:cxnSp>
      <p:cxnSp>
        <p:nvCxnSpPr>
          <p:cNvPr id="168" name="Google Shape;168;p23"/>
          <p:cNvCxnSpPr/>
          <p:nvPr/>
        </p:nvCxnSpPr>
        <p:spPr>
          <a:xfrm rot="10800000">
            <a:off x="7478486" y="3168974"/>
            <a:ext cx="0" cy="273600"/>
          </a:xfrm>
          <a:prstGeom prst="straightConnector1">
            <a:avLst/>
          </a:prstGeom>
          <a:noFill/>
          <a:ln w="19050" cap="flat" cmpd="sng">
            <a:solidFill>
              <a:srgbClr val="4A7DBA"/>
            </a:solidFill>
            <a:prstDash val="solid"/>
            <a:round/>
            <a:headEnd type="none" w="sm" len="sm"/>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ctrTitle"/>
          </p:nvPr>
        </p:nvSpPr>
        <p:spPr>
          <a:xfrm>
            <a:off x="311700" y="2210400"/>
            <a:ext cx="8520600" cy="72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Machine </a:t>
            </a:r>
            <a:r>
              <a:rPr lang="en" b="0">
                <a:solidFill>
                  <a:srgbClr val="039BE5"/>
                </a:solidFill>
                <a:latin typeface="Helvetica Neue Light"/>
                <a:ea typeface="Helvetica Neue Light"/>
                <a:cs typeface="Helvetica Neue Light"/>
                <a:sym typeface="Helvetica Neue Light"/>
              </a:rPr>
              <a:t>Translation</a:t>
            </a:r>
            <a:endParaRPr b="0">
              <a:solidFill>
                <a:srgbClr val="039BE5"/>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792</Words>
  <Application>Microsoft Macintosh PowerPoint</Application>
  <PresentationFormat>On-screen Show (16:9)</PresentationFormat>
  <Paragraphs>207</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Helvetica Neue</vt:lpstr>
      <vt:lpstr>Montserrat</vt:lpstr>
      <vt:lpstr>Arial</vt:lpstr>
      <vt:lpstr>Helvetica Neue Light</vt:lpstr>
      <vt:lpstr>Just Logo</vt:lpstr>
      <vt:lpstr>Natural Language Preprocessing</vt:lpstr>
      <vt:lpstr>Topics covered in week 5 videos </vt:lpstr>
      <vt:lpstr>Session Agenda</vt:lpstr>
      <vt:lpstr>Sentiment Analysis</vt:lpstr>
      <vt:lpstr>Sentiment analysis</vt:lpstr>
      <vt:lpstr>Sentiment analysis</vt:lpstr>
      <vt:lpstr>Sentence Generation</vt:lpstr>
      <vt:lpstr>Sentence generation</vt:lpstr>
      <vt:lpstr>Machine Translation</vt:lpstr>
      <vt:lpstr>Machine translation</vt:lpstr>
      <vt:lpstr>Machine translation</vt:lpstr>
      <vt:lpstr>How it works?</vt:lpstr>
      <vt:lpstr>NMT with attention</vt:lpstr>
      <vt:lpstr>PowerPoint Presentation</vt:lpstr>
      <vt:lpstr>PowerPoint Presentation</vt:lpstr>
      <vt:lpstr>Central idea behind attention</vt:lpstr>
      <vt:lpstr>NMT with attention mechanism</vt:lpstr>
      <vt:lpstr>Attention based encoder-decoder</vt:lpstr>
      <vt:lpstr>NMT with attention - total architecture</vt:lpstr>
      <vt:lpstr>Advance LSTM structures</vt:lpstr>
      <vt:lpstr>Multi layer LSTM</vt:lpstr>
      <vt:lpstr>Bidirectional LSTM</vt:lpstr>
      <vt:lpstr>Problems in LSTM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Preprocessing</dc:title>
  <dc:creator>Durgesh</dc:creator>
  <cp:lastModifiedBy>Aniket Chhabra</cp:lastModifiedBy>
  <cp:revision>1</cp:revision>
  <dcterms:modified xsi:type="dcterms:W3CDTF">2022-04-30T05:30:13Z</dcterms:modified>
</cp:coreProperties>
</file>